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4" r:id="rId1"/>
    <p:sldMasterId id="2147483696" r:id="rId2"/>
  </p:sldMasterIdLst>
  <p:notesMasterIdLst>
    <p:notesMasterId r:id="rId20"/>
  </p:notesMasterIdLst>
  <p:handoutMasterIdLst>
    <p:handoutMasterId r:id="rId21"/>
  </p:handoutMasterIdLst>
  <p:sldIdLst>
    <p:sldId id="256" r:id="rId3"/>
    <p:sldId id="596" r:id="rId4"/>
    <p:sldId id="597" r:id="rId5"/>
    <p:sldId id="598" r:id="rId6"/>
    <p:sldId id="260" r:id="rId7"/>
    <p:sldId id="261" r:id="rId8"/>
    <p:sldId id="599" r:id="rId9"/>
    <p:sldId id="600" r:id="rId10"/>
    <p:sldId id="601" r:id="rId11"/>
    <p:sldId id="602" r:id="rId12"/>
    <p:sldId id="603" r:id="rId13"/>
    <p:sldId id="604" r:id="rId14"/>
    <p:sldId id="605" r:id="rId15"/>
    <p:sldId id="606" r:id="rId16"/>
    <p:sldId id="270" r:id="rId17"/>
    <p:sldId id="271" r:id="rId18"/>
    <p:sldId id="594" r:id="rId19"/>
  </p:sldIdLst>
  <p:sldSz cx="9144000" cy="6858000" type="screen4x3"/>
  <p:notesSz cx="6735763" cy="9866313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>
          <p15:clr>
            <a:srgbClr val="A4A3A4"/>
          </p15:clr>
        </p15:guide>
        <p15:guide id="2" pos="2130">
          <p15:clr>
            <a:srgbClr val="A4A3A4"/>
          </p15:clr>
        </p15:guide>
        <p15:guide id="3" orient="horz" pos="3108">
          <p15:clr>
            <a:srgbClr val="A4A3A4"/>
          </p15:clr>
        </p15:guide>
        <p15:guide id="4" pos="212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lobalFund" initials="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1C4BF"/>
    <a:srgbClr val="F50F0F"/>
    <a:srgbClr val="254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4159" autoAdjust="0"/>
    <p:restoredTop sz="93784" autoAdjust="0"/>
  </p:normalViewPr>
  <p:slideViewPr>
    <p:cSldViewPr>
      <p:cViewPr>
        <p:scale>
          <a:sx n="60" d="100"/>
          <a:sy n="60" d="100"/>
        </p:scale>
        <p:origin x="1872" y="2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132"/>
        <p:guide pos="2130"/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C7F8D5-A004-426D-8C4D-6B29DFDC0C95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BC220-E492-477F-81E7-0B1266511F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9143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1"/>
          <p:cNvSpPr>
            <a:spLocks noChangeArrowheads="1"/>
          </p:cNvSpPr>
          <p:nvPr/>
        </p:nvSpPr>
        <p:spPr bwMode="auto">
          <a:xfrm>
            <a:off x="1" y="0"/>
            <a:ext cx="6735763" cy="98663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1" y="0"/>
            <a:ext cx="2919516" cy="49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2" name="Text Box 3"/>
          <p:cNvSpPr txBox="1">
            <a:spLocks noChangeArrowheads="1"/>
          </p:cNvSpPr>
          <p:nvPr/>
        </p:nvSpPr>
        <p:spPr bwMode="auto">
          <a:xfrm>
            <a:off x="3814667" y="0"/>
            <a:ext cx="2919516" cy="49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3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89000" y="730250"/>
            <a:ext cx="4956175" cy="3716338"/>
          </a:xfrm>
          <a:prstGeom prst="rect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3736" y="4686619"/>
            <a:ext cx="5386712" cy="443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451" tIns="46515" rIns="89451" bIns="46515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/>
          </a:p>
        </p:txBody>
      </p:sp>
      <p:sp>
        <p:nvSpPr>
          <p:cNvPr id="22535" name="Text Box 6"/>
          <p:cNvSpPr txBox="1">
            <a:spLocks noChangeArrowheads="1"/>
          </p:cNvSpPr>
          <p:nvPr/>
        </p:nvSpPr>
        <p:spPr bwMode="auto">
          <a:xfrm>
            <a:off x="1" y="9371660"/>
            <a:ext cx="2919516" cy="493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14666" y="9371659"/>
            <a:ext cx="2917935" cy="491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451" tIns="46515" rIns="89451" bIns="46515" numCol="1" anchor="b" anchorCtr="0" compatLnSpc="1">
            <a:prstTxWarp prst="textNoShape">
              <a:avLst/>
            </a:prstTxWarp>
          </a:bodyPr>
          <a:lstStyle>
            <a:lvl1pPr algn="r">
              <a:buClrTx/>
              <a:buSzPct val="100000"/>
              <a:buFontTx/>
              <a:buNone/>
              <a:tabLst>
                <a:tab pos="0" algn="l"/>
                <a:tab pos="908822" algn="l"/>
                <a:tab pos="1817644" algn="l"/>
                <a:tab pos="2726466" algn="l"/>
                <a:tab pos="3635289" algn="l"/>
                <a:tab pos="4544111" algn="l"/>
                <a:tab pos="5452933" algn="l"/>
                <a:tab pos="6361755" algn="l"/>
                <a:tab pos="7270577" algn="l"/>
                <a:tab pos="8179399" algn="l"/>
                <a:tab pos="9088222" algn="l"/>
                <a:tab pos="9997044" algn="l"/>
              </a:tabLst>
              <a:defRPr sz="1200">
                <a:solidFill>
                  <a:srgbClr val="000000"/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1B4A1393-A8A5-48C3-93F5-9A17119765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239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6240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5503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02519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7455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8672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1573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5234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6842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75366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4543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59554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3270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8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DDC8C27-D63E-44C3-82A0-AFB80D8DD05C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1639354F-0C30-4C88-9483-AA84883F57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01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2027677-1C32-447B-9A51-F141B516AB9A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D13AA288-0CC7-4342-82C7-587DCB41E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1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2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0D358D8-E05F-47CB-95D4-F5A913D503AA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42035F1-0E85-421A-AC67-6927523FE1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018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63B104E-DDFB-423C-BB06-2CE9EB873B99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E41D0CD-FDF0-405B-B2C2-5252CC0F31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556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9195171-C257-4F94-8CAA-C28292ED2B2A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F2E4BD9-A521-4F1D-81CC-8E5A09F2F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649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4475BCC-C92E-4B5F-8C8D-1D46C99C7336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BA08EBE-09BA-43A4-B7F1-94FFEEC94B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5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6A45096-6487-41C1-B45B-E53E828D944A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D71CDF5-9C27-4F72-9660-E4B9568B04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507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73058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008AB1D-F131-46D5-927E-53232F459E0E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5C7D139-5C56-477F-B666-3BE1DA4058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418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B8459D6-43F0-4634-85DE-43A3263C2771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EC5D07D-B323-4A0E-80A2-55D8F71C70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629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9D5A6D9-53FF-4332-A1CE-E165D580156B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A373459-ECEC-4739-B6B8-FDA726605E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541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5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5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EF8B05F-ABD7-4973-AFBA-D8431F6CE438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BEC58CD-E265-4378-B552-81BE03F9A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95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5293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614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871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508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6864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0667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128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2816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1639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269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63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51B2843B-F705-4A64-AED2-A02D930FF26F}" type="datetimeFigureOut">
              <a:rPr lang="ru-RU"/>
              <a:pPr>
                <a:defRPr/>
              </a:pPr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7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6F5D1E71-2FEA-4591-A37A-400EDD6AC2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518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ED8AE-F9E3-4870-BF32-E9E4C2B2C856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332656"/>
            <a:ext cx="8784976" cy="5688632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3100" b="1" dirty="0">
                <a:solidFill>
                  <a:srgbClr val="FFFF00"/>
                </a:solidFill>
                <a:latin typeface="+mn-lt"/>
              </a:rPr>
            </a:br>
            <a:r>
              <a:rPr lang="ru-RU" sz="4000" b="1" dirty="0">
                <a:solidFill>
                  <a:srgbClr val="FFFF00"/>
                </a:solidFill>
                <a:latin typeface="+mn-lt"/>
              </a:rPr>
              <a:t>Проекта Заявки/предложений по компоненту «Туберкулез» в ГФСТМ Республики Казахстан на 2023 -2025 годы.</a:t>
            </a:r>
            <a:br>
              <a:rPr lang="ru-RU" sz="4000" b="1" dirty="0">
                <a:solidFill>
                  <a:srgbClr val="FFFF00"/>
                </a:solidFill>
                <a:latin typeface="+mn-lt"/>
              </a:rPr>
            </a:br>
            <a:br>
              <a:rPr lang="ru-RU" sz="4000" b="1" dirty="0">
                <a:solidFill>
                  <a:srgbClr val="FFFF00"/>
                </a:solidFill>
                <a:latin typeface="+mn-lt"/>
              </a:rPr>
            </a:br>
            <a:br>
              <a:rPr lang="ru-RU" sz="3100" b="1" dirty="0">
                <a:solidFill>
                  <a:srgbClr val="FFFF00"/>
                </a:solidFill>
                <a:latin typeface="+mn-lt"/>
              </a:rPr>
            </a:br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en-US" sz="2000" b="1" dirty="0">
                <a:solidFill>
                  <a:schemeClr val="bg1"/>
                </a:solidFill>
                <a:latin typeface="+mn-lt"/>
              </a:rPr>
            </a:br>
            <a:endParaRPr lang="en-US" sz="3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5085184"/>
            <a:ext cx="8280920" cy="792088"/>
          </a:xfrm>
        </p:spPr>
        <p:txBody>
          <a:bodyPr>
            <a:normAutofit fontScale="47500" lnSpcReduction="20000"/>
          </a:bodyPr>
          <a:lstStyle/>
          <a:p>
            <a:br>
              <a:rPr lang="ru-RU" sz="3500" b="1" dirty="0">
                <a:solidFill>
                  <a:schemeClr val="bg1"/>
                </a:solidFill>
              </a:rPr>
            </a:br>
            <a:r>
              <a:rPr lang="ru-RU" sz="3500" b="1" dirty="0">
                <a:solidFill>
                  <a:schemeClr val="bg1"/>
                </a:solidFill>
              </a:rPr>
              <a:t>Презентация на СКК от рабочей группы</a:t>
            </a:r>
            <a:br>
              <a:rPr lang="ru-RU" sz="3500" b="1" dirty="0">
                <a:solidFill>
                  <a:schemeClr val="bg1"/>
                </a:solidFill>
              </a:rPr>
            </a:br>
            <a:r>
              <a:rPr lang="ru-RU" sz="3500" b="1" dirty="0">
                <a:solidFill>
                  <a:schemeClr val="bg1"/>
                </a:solidFill>
              </a:rPr>
              <a:t>г. Алматы  26.01.2022г.  </a:t>
            </a:r>
            <a:r>
              <a:rPr lang="ru-RU" sz="3500" b="1" dirty="0"/>
              <a:t> </a:t>
            </a:r>
            <a:r>
              <a:rPr lang="ru-RU" sz="3200" b="1" dirty="0"/>
              <a:t>г.</a:t>
            </a:r>
            <a:br>
              <a:rPr lang="ru-RU" sz="3200" b="1" dirty="0">
                <a:solidFill>
                  <a:srgbClr val="FFFF00"/>
                </a:solidFill>
              </a:rPr>
            </a:b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215536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3"/>
            <a:ext cx="8856984" cy="576063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Проект ТБ заявки на 2023-2025 гг.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166" y="836712"/>
            <a:ext cx="8779179" cy="590465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800" b="1" dirty="0"/>
              <a:t>Цель: </a:t>
            </a:r>
            <a:r>
              <a:rPr lang="ru-RU" sz="2400" i="1" dirty="0">
                <a:solidFill>
                  <a:srgbClr val="002060"/>
                </a:solidFill>
              </a:rPr>
              <a:t>Усиление комплексных и устойчивых ответных мер </a:t>
            </a:r>
            <a:r>
              <a:rPr lang="ru-RU" sz="2400" b="1" i="1" dirty="0">
                <a:solidFill>
                  <a:srgbClr val="C00000"/>
                </a:solidFill>
              </a:rPr>
              <a:t>системы здравоохранения и сообществ </a:t>
            </a:r>
            <a:r>
              <a:rPr lang="ru-RU" sz="2400" i="1" dirty="0">
                <a:solidFill>
                  <a:srgbClr val="002060"/>
                </a:solidFill>
              </a:rPr>
              <a:t>на проблемы </a:t>
            </a:r>
            <a:r>
              <a:rPr lang="ru-RU" sz="2400" b="1" i="1" dirty="0">
                <a:solidFill>
                  <a:srgbClr val="C00000"/>
                </a:solidFill>
              </a:rPr>
              <a:t>ЛЧ и ЛУ-ТБ в Казахстане,</a:t>
            </a:r>
            <a:r>
              <a:rPr lang="ru-RU" sz="2400" i="1" dirty="0">
                <a:solidFill>
                  <a:srgbClr val="002060"/>
                </a:solidFill>
              </a:rPr>
              <a:t> ориентированных на нуждах людей из ключевых и уязвимых групп населения, основанных на доказательных принципах. </a:t>
            </a:r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800" b="1" dirty="0"/>
              <a:t>Задача:</a:t>
            </a:r>
            <a:r>
              <a:rPr lang="ru-RU" sz="2400" b="1" dirty="0"/>
              <a:t> </a:t>
            </a:r>
            <a:r>
              <a:rPr lang="ru-RU" sz="2400" b="1" dirty="0">
                <a:solidFill>
                  <a:srgbClr val="002060"/>
                </a:solidFill>
              </a:rPr>
              <a:t>Поддержание всеобщего доступа к качественной и ориентированной на нужды людей диагностике, лечению, профилактике и мониторингу и оценке лекарственно-чувствительного и лекарственно-резистентного туберкулеза</a:t>
            </a:r>
          </a:p>
          <a:p>
            <a:pPr marL="0" indent="0" algn="just">
              <a:buNone/>
            </a:pPr>
            <a:endParaRPr lang="ru-RU" sz="2400" b="1" dirty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sz="2400" b="1" dirty="0"/>
              <a:t>В заявке имеются </a:t>
            </a:r>
            <a:r>
              <a:rPr lang="ru-RU" sz="2400" b="1" dirty="0">
                <a:solidFill>
                  <a:srgbClr val="C00000"/>
                </a:solidFill>
              </a:rPr>
              <a:t>3 модуля и 9 интервенций</a:t>
            </a:r>
            <a:endParaRPr lang="ru-RU" sz="2400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sz="2400" b="1" dirty="0"/>
              <a:t>Мероприятий: </a:t>
            </a:r>
            <a:r>
              <a:rPr lang="ru-RU" sz="2400" b="1" dirty="0">
                <a:solidFill>
                  <a:srgbClr val="0070C0"/>
                </a:solidFill>
              </a:rPr>
              <a:t>всего -  53</a:t>
            </a:r>
            <a:r>
              <a:rPr lang="ru-RU" sz="2400" b="1" dirty="0"/>
              <a:t> </a:t>
            </a:r>
            <a:r>
              <a:rPr lang="ru-RU" sz="2400" dirty="0"/>
              <a:t>(</a:t>
            </a:r>
            <a:r>
              <a:rPr lang="en-US" sz="2400" dirty="0"/>
              <a:t>PAAR – 9 </a:t>
            </a:r>
            <a:r>
              <a:rPr lang="ru-RU" sz="2400" dirty="0"/>
              <a:t>полностью и 6 частично)</a:t>
            </a:r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400" b="1" dirty="0"/>
              <a:t>Общий бюджет: </a:t>
            </a:r>
            <a:r>
              <a:rPr lang="ru-RU" sz="2400" b="1" dirty="0">
                <a:solidFill>
                  <a:srgbClr val="0070C0"/>
                </a:solidFill>
              </a:rPr>
              <a:t>– 11,542,730.49</a:t>
            </a:r>
            <a:r>
              <a:rPr lang="en-US" sz="2400" b="1" dirty="0">
                <a:solidFill>
                  <a:srgbClr val="0070C0"/>
                </a:solidFill>
              </a:rPr>
              <a:t> USD</a:t>
            </a:r>
            <a:endParaRPr lang="ru-RU" sz="2400" b="1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ru-RU" sz="2400" dirty="0"/>
              <a:t>	     </a:t>
            </a:r>
            <a:r>
              <a:rPr lang="ru-RU" sz="2400" b="1" dirty="0">
                <a:solidFill>
                  <a:srgbClr val="C00000"/>
                </a:solidFill>
              </a:rPr>
              <a:t>основной –  8,040,997.00</a:t>
            </a:r>
            <a:r>
              <a:rPr lang="en-US" sz="2400" b="1" dirty="0">
                <a:solidFill>
                  <a:srgbClr val="C00000"/>
                </a:solidFill>
              </a:rPr>
              <a:t> USD</a:t>
            </a:r>
            <a:endParaRPr lang="ru-RU" sz="2400" b="1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sz="2400" dirty="0"/>
              <a:t>	     </a:t>
            </a:r>
            <a:r>
              <a:rPr lang="en-US" sz="2400" b="1" dirty="0">
                <a:solidFill>
                  <a:srgbClr val="7030A0"/>
                </a:solidFill>
              </a:rPr>
              <a:t>PAAR</a:t>
            </a:r>
            <a:r>
              <a:rPr lang="ru-RU" sz="2400" b="1" dirty="0">
                <a:solidFill>
                  <a:srgbClr val="7030A0"/>
                </a:solidFill>
              </a:rPr>
              <a:t> (дополнительный) –  3,501,733.49</a:t>
            </a:r>
            <a:r>
              <a:rPr lang="en-US" sz="2400" b="1" dirty="0">
                <a:solidFill>
                  <a:srgbClr val="7030A0"/>
                </a:solidFill>
              </a:rPr>
              <a:t> USD</a:t>
            </a:r>
          </a:p>
        </p:txBody>
      </p:sp>
    </p:spTree>
    <p:extLst>
      <p:ext uri="{BB962C8B-B14F-4D97-AF65-F5344CB8AC3E}">
        <p14:creationId xmlns:p14="http://schemas.microsoft.com/office/powerpoint/2010/main" val="348445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720079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solidFill>
                  <a:srgbClr val="FFFF00"/>
                </a:solidFill>
                <a:latin typeface="+mn-lt"/>
              </a:rPr>
              <a:t>Модули и интервенции проекта ТБ заявки на 2023-2025 гг.</a:t>
            </a:r>
            <a:endParaRPr lang="en-US" sz="27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980728"/>
            <a:ext cx="8642959" cy="554461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endParaRPr lang="ru-RU" sz="1950" b="1" dirty="0"/>
          </a:p>
          <a:p>
            <a:pPr marL="0" indent="0" algn="just">
              <a:buNone/>
            </a:pP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Модуль: Мульти-резистентный туберкулез (МЛУ-ТБ)</a:t>
            </a:r>
          </a:p>
          <a:p>
            <a:pPr marL="0" indent="0" algn="just">
              <a:buNone/>
            </a:pPr>
            <a:r>
              <a:rPr lang="ru-RU" sz="2400" i="1" dirty="0">
                <a:solidFill>
                  <a:schemeClr val="accent2">
                    <a:lumMod val="50000"/>
                  </a:schemeClr>
                </a:solidFill>
              </a:rPr>
              <a:t>1.1 Интервенция: </a:t>
            </a:r>
            <a:r>
              <a:rPr lang="ru-RU" sz="2400" i="1" dirty="0"/>
              <a:t>Выявление и диагностика случаев: МЛУ-ТБ</a:t>
            </a:r>
          </a:p>
          <a:p>
            <a:pPr marL="0" indent="0" algn="just">
              <a:buNone/>
            </a:pPr>
            <a:r>
              <a:rPr lang="ru-RU" sz="2400" i="1" dirty="0">
                <a:solidFill>
                  <a:schemeClr val="accent2">
                    <a:lumMod val="50000"/>
                  </a:schemeClr>
                </a:solidFill>
              </a:rPr>
              <a:t>1.2 Интервенция: </a:t>
            </a:r>
            <a:r>
              <a:rPr lang="ru-RU" sz="2400" i="1" dirty="0"/>
              <a:t>Лечение: МЛУ-ТБ </a:t>
            </a:r>
          </a:p>
          <a:p>
            <a:pPr marL="0" indent="0" algn="just">
              <a:buNone/>
            </a:pPr>
            <a:r>
              <a:rPr lang="ru-RU" sz="2400" i="1" dirty="0">
                <a:solidFill>
                  <a:schemeClr val="accent2">
                    <a:lumMod val="50000"/>
                  </a:schemeClr>
                </a:solidFill>
              </a:rPr>
              <a:t>1.3 Интервенция: </a:t>
            </a:r>
            <a:r>
              <a:rPr lang="ru-RU" sz="2400" i="1" dirty="0"/>
              <a:t>Вовлечение всех поставщиков медицинских услуг</a:t>
            </a:r>
          </a:p>
          <a:p>
            <a:pPr marL="0" indent="0" algn="just">
              <a:buNone/>
            </a:pP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Модуль: ТБ уход и профилактика</a:t>
            </a:r>
          </a:p>
          <a:p>
            <a:pPr marL="0" indent="0" algn="just">
              <a:buNone/>
            </a:pPr>
            <a:r>
              <a:rPr lang="ru-RU" sz="2400" i="1" dirty="0">
                <a:solidFill>
                  <a:schemeClr val="accent2">
                    <a:lumMod val="50000"/>
                  </a:schemeClr>
                </a:solidFill>
              </a:rPr>
              <a:t>1.4 Интервенция: </a:t>
            </a:r>
            <a:r>
              <a:rPr lang="ru-RU" sz="2400" i="1" dirty="0"/>
              <a:t>Лечение (ТБ уход и профилактика)</a:t>
            </a:r>
          </a:p>
          <a:p>
            <a:pPr marL="0" indent="0" algn="just">
              <a:buNone/>
            </a:pPr>
            <a:r>
              <a:rPr lang="ru-RU" sz="2400" i="1" dirty="0">
                <a:solidFill>
                  <a:schemeClr val="accent2">
                    <a:lumMod val="50000"/>
                  </a:schemeClr>
                </a:solidFill>
              </a:rPr>
              <a:t>1.5 Интервенция: </a:t>
            </a:r>
            <a:r>
              <a:rPr lang="ru-RU" sz="2400" i="1" dirty="0"/>
              <a:t>Профилактика (ТБ уход и профилактика)</a:t>
            </a:r>
          </a:p>
          <a:p>
            <a:pPr marL="0" indent="0" algn="just">
              <a:buNone/>
            </a:pPr>
            <a:r>
              <a:rPr lang="ru-RU" sz="2400" i="1" dirty="0">
                <a:solidFill>
                  <a:schemeClr val="accent2">
                    <a:lumMod val="50000"/>
                  </a:schemeClr>
                </a:solidFill>
              </a:rPr>
              <a:t>1.6 Интервенция: </a:t>
            </a:r>
            <a:r>
              <a:rPr lang="ru-RU" sz="2400" i="1" dirty="0"/>
              <a:t>Оказание услуг по туберкулезу на уровне сообществ</a:t>
            </a:r>
          </a:p>
          <a:p>
            <a:pPr marL="0" indent="0" algn="just">
              <a:buNone/>
            </a:pP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Модуль: УЖВСЗ: Информационные системы управления здравоохранением и мониторинг и оценка</a:t>
            </a:r>
          </a:p>
          <a:p>
            <a:pPr marL="0" indent="0" algn="just">
              <a:buNone/>
            </a:pPr>
            <a:r>
              <a:rPr lang="ru-RU" sz="2400" i="1" dirty="0">
                <a:solidFill>
                  <a:schemeClr val="accent2">
                    <a:lumMod val="50000"/>
                  </a:schemeClr>
                </a:solidFill>
              </a:rPr>
              <a:t>1.7 Интервенция: </a:t>
            </a:r>
            <a:r>
              <a:rPr lang="ru-RU" sz="2400" i="1" dirty="0"/>
              <a:t>Качество программ и данных</a:t>
            </a:r>
          </a:p>
          <a:p>
            <a:pPr marL="0" indent="0" algn="just">
              <a:buNone/>
            </a:pPr>
            <a:r>
              <a:rPr lang="ru-RU" sz="2400" i="1" dirty="0">
                <a:solidFill>
                  <a:schemeClr val="accent2">
                    <a:lumMod val="50000"/>
                  </a:schemeClr>
                </a:solidFill>
              </a:rPr>
              <a:t>1.8 Интервенция: </a:t>
            </a:r>
            <a:r>
              <a:rPr lang="ru-RU" sz="2400" i="1" dirty="0"/>
              <a:t>Регулярная отчетность</a:t>
            </a:r>
          </a:p>
          <a:p>
            <a:pPr marL="0" indent="0" algn="just">
              <a:buNone/>
            </a:pPr>
            <a:r>
              <a:rPr lang="ru-RU" sz="2400" i="1" dirty="0">
                <a:solidFill>
                  <a:schemeClr val="accent2">
                    <a:lumMod val="50000"/>
                  </a:schemeClr>
                </a:solidFill>
              </a:rPr>
              <a:t>1.9 Интервенция: </a:t>
            </a:r>
            <a:r>
              <a:rPr lang="ru-RU" sz="2400" i="1" dirty="0"/>
              <a:t>Анализ, оценки, обзоры и прозрачность</a:t>
            </a:r>
            <a:endParaRPr lang="en-US" sz="1500" i="1" dirty="0"/>
          </a:p>
        </p:txBody>
      </p:sp>
    </p:spTree>
    <p:extLst>
      <p:ext uri="{BB962C8B-B14F-4D97-AF65-F5344CB8AC3E}">
        <p14:creationId xmlns:p14="http://schemas.microsoft.com/office/powerpoint/2010/main" val="3982663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68951" cy="648071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Модуль: Мульти-резистентный туберкулез (1.1.1)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692696"/>
            <a:ext cx="8642959" cy="520001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1.1 Интервенция: Выявление и диагностика случаев: МЛУ-ТБ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972338"/>
              </p:ext>
            </p:extLst>
          </p:nvPr>
        </p:nvGraphicFramePr>
        <p:xfrm>
          <a:off x="169101" y="1052736"/>
          <a:ext cx="8840245" cy="5744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4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675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3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8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6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469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/>
                        <a:t>Мероприятия</a:t>
                      </a:r>
                      <a:endParaRPr lang="en-US" sz="2400" b="1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/>
                        <a:t>Общий бюджет</a:t>
                      </a:r>
                      <a:endParaRPr lang="en-US" sz="1600" b="1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</a:rPr>
                        <a:t>Основной бюджет</a:t>
                      </a:r>
                      <a:endParaRPr lang="en-US" sz="16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/>
                        <a:t>Дополнительный бюджет (</a:t>
                      </a:r>
                      <a:r>
                        <a:rPr lang="en-US" sz="1600" b="1" dirty="0"/>
                        <a:t>PAAR</a:t>
                      </a:r>
                      <a:r>
                        <a:rPr lang="ru-RU" sz="1600" b="1" dirty="0"/>
                        <a:t>)</a:t>
                      </a:r>
                      <a:endParaRPr lang="en-US" sz="16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267">
                <a:tc>
                  <a:txBody>
                    <a:bodyPr/>
                    <a:lstStyle/>
                    <a:p>
                      <a:r>
                        <a:rPr lang="en-US" sz="1800" dirty="0"/>
                        <a:t>1.1.1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1" dirty="0"/>
                        <a:t>Закуп </a:t>
                      </a:r>
                      <a:r>
                        <a:rPr lang="en-US" sz="1800" b="1" dirty="0" err="1"/>
                        <a:t>Xpert</a:t>
                      </a:r>
                      <a:r>
                        <a:rPr lang="en-US" sz="1800" b="1" dirty="0"/>
                        <a:t> MTB/XDR </a:t>
                      </a:r>
                      <a:r>
                        <a:rPr lang="ru-RU" sz="1800" b="1" dirty="0"/>
                        <a:t>картриджей</a:t>
                      </a:r>
                      <a:endParaRPr lang="en-US" sz="18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270,959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270,959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2680">
                <a:tc>
                  <a:txBody>
                    <a:bodyPr/>
                    <a:lstStyle/>
                    <a:p>
                      <a:r>
                        <a:rPr lang="en-US" sz="1800" dirty="0"/>
                        <a:t>1.1.2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/>
                        <a:t>Мониторинг внедрения технологии </a:t>
                      </a:r>
                      <a:r>
                        <a:rPr lang="ru-RU" sz="1800" b="1" dirty="0"/>
                        <a:t>GeneXpert на районном уровне</a:t>
                      </a:r>
                      <a:endParaRPr lang="en-US" sz="18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12,372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12,372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4295">
                <a:tc>
                  <a:txBody>
                    <a:bodyPr/>
                    <a:lstStyle/>
                    <a:p>
                      <a:r>
                        <a:rPr lang="en-US" sz="1800" dirty="0"/>
                        <a:t>1.1.3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/>
                        <a:t>Сервис,  обслуживание, калибровка и ремонт </a:t>
                      </a:r>
                      <a:r>
                        <a:rPr lang="ru-RU" sz="1800" b="1" dirty="0"/>
                        <a:t>оборудования GeneXpert</a:t>
                      </a:r>
                      <a:endParaRPr lang="en-US" sz="18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1,070,987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1,070,987</a:t>
                      </a:r>
                    </a:p>
                    <a:p>
                      <a:pPr algn="ctr"/>
                      <a:endParaRPr lang="en-US" sz="18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3047">
                <a:tc>
                  <a:txBody>
                    <a:bodyPr/>
                    <a:lstStyle/>
                    <a:p>
                      <a:r>
                        <a:rPr lang="en-US" sz="1800" dirty="0"/>
                        <a:t>1.1.4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1" dirty="0"/>
                        <a:t>Закуп чистой субстанции </a:t>
                      </a:r>
                      <a:r>
                        <a:rPr lang="ru-RU" sz="1800" dirty="0"/>
                        <a:t>для проведения ТЛЧ к препаратам второго ряда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/>
                        <a:t>67</a:t>
                      </a:r>
                      <a:r>
                        <a:rPr lang="en-US" sz="1800" b="1" dirty="0"/>
                        <a:t>,</a:t>
                      </a:r>
                      <a:r>
                        <a:rPr lang="ru-RU" sz="1800" b="1" dirty="0"/>
                        <a:t>558</a:t>
                      </a:r>
                      <a:endParaRPr lang="en-US" sz="18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</a:rPr>
                        <a:t>67</a:t>
                      </a:r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,</a:t>
                      </a:r>
                      <a:r>
                        <a:rPr lang="ru-RU" sz="1800" b="1" dirty="0">
                          <a:solidFill>
                            <a:srgbClr val="C00000"/>
                          </a:solidFill>
                        </a:rPr>
                        <a:t>558</a:t>
                      </a:r>
                      <a:endParaRPr lang="en-US" sz="1800" b="1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endParaRPr lang="en-US" sz="18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5512">
                <a:tc>
                  <a:txBody>
                    <a:bodyPr/>
                    <a:lstStyle/>
                    <a:p>
                      <a:r>
                        <a:rPr lang="en-US" sz="1800" dirty="0"/>
                        <a:t>1.1.5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/>
                        <a:t>Выделение МТБ и исследования ТЛЧ </a:t>
                      </a:r>
                      <a:r>
                        <a:rPr lang="ru-RU" sz="1800" b="1" dirty="0"/>
                        <a:t>(автоматизированный MGIT)</a:t>
                      </a:r>
                      <a:endParaRPr lang="en-US" sz="18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710,697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710,697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3047">
                <a:tc>
                  <a:txBody>
                    <a:bodyPr/>
                    <a:lstStyle/>
                    <a:p>
                      <a:r>
                        <a:rPr lang="en-US" sz="1800" dirty="0"/>
                        <a:t>1.1.6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1" dirty="0"/>
                        <a:t>Хранение штаммов </a:t>
                      </a:r>
                      <a:r>
                        <a:rPr lang="ru-RU" sz="1800" dirty="0"/>
                        <a:t>M. </a:t>
                      </a:r>
                      <a:r>
                        <a:rPr lang="ru-RU" sz="1800" dirty="0" err="1"/>
                        <a:t>Tuberculosis</a:t>
                      </a:r>
                      <a:r>
                        <a:rPr lang="ru-RU" sz="1800" dirty="0"/>
                        <a:t> в надлежащих условиях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386,720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386,720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3047">
                <a:tc>
                  <a:txBody>
                    <a:bodyPr/>
                    <a:lstStyle/>
                    <a:p>
                      <a:r>
                        <a:rPr lang="en-US" sz="1800" dirty="0"/>
                        <a:t>1.1.7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1" dirty="0"/>
                        <a:t>Секвенирование</a:t>
                      </a:r>
                      <a:r>
                        <a:rPr lang="ru-RU" sz="1800" dirty="0"/>
                        <a:t> комплекса </a:t>
                      </a:r>
                      <a:r>
                        <a:rPr lang="en-US" sz="1800" dirty="0"/>
                        <a:t>Mycobacterium tuberculosis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757,595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599,914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157,681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13047">
                <a:tc>
                  <a:txBody>
                    <a:bodyPr/>
                    <a:lstStyle/>
                    <a:p>
                      <a:r>
                        <a:rPr lang="en-US" sz="1800" dirty="0"/>
                        <a:t>1.1.8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1" dirty="0"/>
                        <a:t>Обслуживание оборудования по ПГС</a:t>
                      </a:r>
                      <a:endParaRPr lang="en-US" sz="18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86,525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86,525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897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3" cy="864096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Модуль: Мульти-резистентный туберкулез (1.2.)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1052735"/>
            <a:ext cx="8642959" cy="483997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1.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Интервенция: Лечение: МЛУ-ТБ </a:t>
            </a:r>
          </a:p>
          <a:p>
            <a:pPr marL="0" indent="0" algn="just">
              <a:buNone/>
            </a:pP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394202"/>
              </p:ext>
            </p:extLst>
          </p:nvPr>
        </p:nvGraphicFramePr>
        <p:xfrm>
          <a:off x="169101" y="1538498"/>
          <a:ext cx="8840245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4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675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3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8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6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0484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/>
                        <a:t>Мероприятия</a:t>
                      </a:r>
                      <a:endParaRPr lang="en-US" sz="2400" b="1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/>
                        <a:t>Общий бюджет</a:t>
                      </a:r>
                      <a:endParaRPr lang="en-US" sz="1800" b="1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Основной бюджет</a:t>
                      </a:r>
                      <a:endParaRPr lang="en-US" sz="18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/>
                        <a:t>Дополнительный бюджет (</a:t>
                      </a:r>
                      <a:r>
                        <a:rPr lang="en-US" sz="1800" dirty="0"/>
                        <a:t>PAAR</a:t>
                      </a:r>
                      <a:r>
                        <a:rPr lang="ru-RU" sz="1800" dirty="0"/>
                        <a:t>)</a:t>
                      </a:r>
                      <a:endParaRPr lang="en-US" sz="18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895">
                <a:tc>
                  <a:txBody>
                    <a:bodyPr/>
                    <a:lstStyle/>
                    <a:p>
                      <a:r>
                        <a:rPr lang="en-US" sz="2000" dirty="0"/>
                        <a:t>1.2.1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/>
                        <a:t>Расширение операционного исследования по применению </a:t>
                      </a:r>
                      <a:r>
                        <a:rPr lang="ru-RU" sz="2000" b="1" dirty="0"/>
                        <a:t>модифицированных коротких схем перорального лечения РУ-ТБ </a:t>
                      </a:r>
                      <a:r>
                        <a:rPr lang="ru-RU" sz="2000" dirty="0"/>
                        <a:t>на новые регионы</a:t>
                      </a:r>
                      <a:endParaRPr lang="en-US" sz="2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418,590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418,590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3049">
                <a:tc>
                  <a:txBody>
                    <a:bodyPr/>
                    <a:lstStyle/>
                    <a:p>
                      <a:r>
                        <a:rPr lang="en-US" sz="2000" dirty="0"/>
                        <a:t>1.2.2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/>
                        <a:t>Операционное исследование по </a:t>
                      </a:r>
                      <a:r>
                        <a:rPr lang="ru-RU" sz="2000" b="1" dirty="0"/>
                        <a:t>применению схемы лечения </a:t>
                      </a:r>
                      <a:r>
                        <a:rPr lang="ru-RU" sz="2000" b="1" dirty="0" err="1"/>
                        <a:t>BPaL</a:t>
                      </a:r>
                      <a:r>
                        <a:rPr lang="ru-RU" sz="2000" b="1" dirty="0"/>
                        <a:t> </a:t>
                      </a:r>
                      <a:r>
                        <a:rPr lang="ru-RU" sz="2000" dirty="0"/>
                        <a:t>для пациентов с пре- и ШЛУ-ТБ в пилотных регионах</a:t>
                      </a:r>
                      <a:endParaRPr lang="en-US" sz="2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338,846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338,846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2634">
                <a:tc>
                  <a:txBody>
                    <a:bodyPr/>
                    <a:lstStyle/>
                    <a:p>
                      <a:r>
                        <a:rPr lang="en-US" sz="2000" dirty="0"/>
                        <a:t>1.2.3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/>
                        <a:t>Операционное исследование по </a:t>
                      </a:r>
                      <a:r>
                        <a:rPr lang="ru-RU" sz="2000" b="1" dirty="0"/>
                        <a:t>лечения больных с МЛУ-ТБ в сочетание с гепатитом «С» </a:t>
                      </a:r>
                      <a:r>
                        <a:rPr lang="ru-RU" sz="2000" dirty="0"/>
                        <a:t>в пилотных регионах</a:t>
                      </a:r>
                      <a:endParaRPr lang="en-US" sz="2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196,579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196,579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3643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3"/>
            <a:ext cx="8640960" cy="576063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Модуль: Мульти-резистентный туберкулез (1.3.)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1280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1.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Интервенция: Вовлечение всех поставщиков мед. услуг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044026"/>
              </p:ext>
            </p:extLst>
          </p:nvPr>
        </p:nvGraphicFramePr>
        <p:xfrm>
          <a:off x="169101" y="1124745"/>
          <a:ext cx="8840245" cy="56509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04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24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29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15479"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/>
                        <a:t>Мероприятия</a:t>
                      </a:r>
                      <a:endParaRPr lang="en-US" sz="2000" b="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/>
                        <a:t>Общий бюджет</a:t>
                      </a:r>
                      <a:endParaRPr lang="en-US" sz="1600" b="1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solidFill>
                            <a:srgbClr val="C00000"/>
                          </a:solidFill>
                        </a:rPr>
                        <a:t>Основной бюджет</a:t>
                      </a:r>
                      <a:endParaRPr lang="en-US" sz="1600" b="0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/>
                        <a:t>Дополнит. бюджет (</a:t>
                      </a:r>
                      <a:r>
                        <a:rPr lang="en-US" sz="1600" b="0" dirty="0"/>
                        <a:t>PAAR</a:t>
                      </a:r>
                      <a:r>
                        <a:rPr lang="ru-RU" sz="1600" b="0" dirty="0"/>
                        <a:t>)</a:t>
                      </a:r>
                      <a:endParaRPr lang="en-US" sz="1600" b="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1348">
                <a:tc>
                  <a:txBody>
                    <a:bodyPr/>
                    <a:lstStyle/>
                    <a:p>
                      <a:r>
                        <a:rPr lang="en-US" sz="1800" b="0" dirty="0"/>
                        <a:t>1.3.1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1" dirty="0"/>
                        <a:t>Поддержка Рабочей группы </a:t>
                      </a:r>
                      <a:r>
                        <a:rPr lang="ru-RU" sz="1800" b="0" dirty="0"/>
                        <a:t>по укреплению системы здравоохранения по ТБ</a:t>
                      </a:r>
                      <a:endParaRPr lang="en-US" sz="18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31,648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>
                          <a:solidFill>
                            <a:srgbClr val="C00000"/>
                          </a:solidFill>
                        </a:rPr>
                        <a:t>31,648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366">
                <a:tc>
                  <a:txBody>
                    <a:bodyPr/>
                    <a:lstStyle/>
                    <a:p>
                      <a:r>
                        <a:rPr lang="en-US" sz="1800" b="0" dirty="0"/>
                        <a:t>1.3.2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0" dirty="0"/>
                        <a:t>Координационные совещания НТП</a:t>
                      </a:r>
                      <a:endParaRPr lang="en-US" sz="18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66,636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>
                          <a:solidFill>
                            <a:srgbClr val="C00000"/>
                          </a:solidFill>
                        </a:rPr>
                        <a:t>66,636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7278">
                <a:tc>
                  <a:txBody>
                    <a:bodyPr/>
                    <a:lstStyle/>
                    <a:p>
                      <a:r>
                        <a:rPr lang="en-US" sz="1800" b="0" dirty="0"/>
                        <a:t>1.3.3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0" dirty="0"/>
                        <a:t>Круглые столы по ТБ на центральном уровне </a:t>
                      </a:r>
                      <a:r>
                        <a:rPr lang="ru-RU" sz="1800" b="1" dirty="0"/>
                        <a:t>для принимающих решения лиц</a:t>
                      </a:r>
                      <a:endParaRPr lang="en-US" sz="18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25,704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>
                          <a:solidFill>
                            <a:srgbClr val="C00000"/>
                          </a:solidFill>
                        </a:rPr>
                        <a:t>25,704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278">
                <a:tc>
                  <a:txBody>
                    <a:bodyPr/>
                    <a:lstStyle/>
                    <a:p>
                      <a:r>
                        <a:rPr lang="en-US" sz="1800" b="0" dirty="0"/>
                        <a:t>1.3.4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0" dirty="0"/>
                        <a:t>Обеспечение </a:t>
                      </a:r>
                      <a:r>
                        <a:rPr lang="ru-RU" sz="1800" b="1" dirty="0"/>
                        <a:t>внешнего контроля качества</a:t>
                      </a:r>
                      <a:r>
                        <a:rPr lang="ru-RU" sz="1800" b="0" dirty="0"/>
                        <a:t> в НРЛ и СРЛ</a:t>
                      </a:r>
                      <a:endParaRPr lang="en-US" sz="18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26,976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>
                          <a:solidFill>
                            <a:srgbClr val="C00000"/>
                          </a:solidFill>
                        </a:rPr>
                        <a:t>26,976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0056">
                <a:tc>
                  <a:txBody>
                    <a:bodyPr/>
                    <a:lstStyle/>
                    <a:p>
                      <a:r>
                        <a:rPr lang="en-US" sz="1800" b="0" dirty="0"/>
                        <a:t>1.3.5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1" dirty="0"/>
                        <a:t>Внешняя техническая помощь </a:t>
                      </a:r>
                      <a:r>
                        <a:rPr lang="ru-RU" sz="1800" b="0" dirty="0"/>
                        <a:t>в пересмотре и разработке руководств для ТБ лабораторий </a:t>
                      </a:r>
                      <a:endParaRPr lang="en-US" sz="18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21,600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21,600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7278">
                <a:tc>
                  <a:txBody>
                    <a:bodyPr/>
                    <a:lstStyle/>
                    <a:p>
                      <a:r>
                        <a:rPr lang="en-US" sz="1800" b="0" dirty="0"/>
                        <a:t>1.3.6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1" dirty="0"/>
                        <a:t>Мониторинговые визиты </a:t>
                      </a:r>
                      <a:r>
                        <a:rPr lang="ru-RU" sz="1800" b="0" dirty="0"/>
                        <a:t>команды СНРЛ </a:t>
                      </a:r>
                      <a:endParaRPr lang="en-US" sz="18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18,794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18,794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55518">
                <a:tc>
                  <a:txBody>
                    <a:bodyPr/>
                    <a:lstStyle/>
                    <a:p>
                      <a:r>
                        <a:rPr lang="en-US" sz="1800" b="0" dirty="0"/>
                        <a:t>1.3.7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0" dirty="0"/>
                        <a:t>Поддержка создания и обеспечения деятельности Национальной команды по </a:t>
                      </a:r>
                      <a:r>
                        <a:rPr lang="ru-RU" sz="1800" b="1" dirty="0"/>
                        <a:t>координации и управлению системой снабжения ПТП </a:t>
                      </a:r>
                      <a:r>
                        <a:rPr lang="ru-RU" sz="1800" b="0" dirty="0"/>
                        <a:t>на центральном уровне</a:t>
                      </a:r>
                      <a:endParaRPr lang="en-US" sz="18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46,704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>
                          <a:solidFill>
                            <a:srgbClr val="C00000"/>
                          </a:solidFill>
                        </a:rPr>
                        <a:t>46,704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3624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3"/>
            <a:ext cx="8784975" cy="576064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Модуль: Мульти-резистентный туберкулез (1.3.)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836713"/>
            <a:ext cx="8856984" cy="5056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1.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Интервенция: Вовлечение всех поставщиков медицинских услуг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286486"/>
              </p:ext>
            </p:extLst>
          </p:nvPr>
        </p:nvGraphicFramePr>
        <p:xfrm>
          <a:off x="169101" y="1268760"/>
          <a:ext cx="8840245" cy="553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04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5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3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8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6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5996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Мероприятия</a:t>
                      </a:r>
                      <a:endParaRPr lang="en-US" sz="16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Общий бюджет</a:t>
                      </a:r>
                      <a:endParaRPr lang="en-US" sz="16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Основной бюджет</a:t>
                      </a:r>
                      <a:endParaRPr lang="en-US" sz="16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</a:t>
                      </a:r>
                      <a:r>
                        <a:rPr lang="ru-RU" sz="1600" dirty="0"/>
                        <a:t>ополнительный бюджет (</a:t>
                      </a:r>
                      <a:r>
                        <a:rPr lang="en-US" sz="1600" dirty="0"/>
                        <a:t>PAAR</a:t>
                      </a:r>
                      <a:r>
                        <a:rPr lang="ru-RU" sz="1600" dirty="0"/>
                        <a:t>)</a:t>
                      </a:r>
                      <a:endParaRPr lang="en-US" sz="16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6069">
                <a:tc>
                  <a:txBody>
                    <a:bodyPr/>
                    <a:lstStyle/>
                    <a:p>
                      <a:r>
                        <a:rPr lang="en-US" sz="1800" dirty="0"/>
                        <a:t>1.3.8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/>
                        <a:t>Национальный консультант для усиления координации </a:t>
                      </a:r>
                      <a:r>
                        <a:rPr lang="ru-RU" sz="1800" b="1" dirty="0"/>
                        <a:t>мониторинга безопасности противотуберкулезных препаратов </a:t>
                      </a:r>
                      <a:r>
                        <a:rPr lang="ru-RU" sz="1800" dirty="0"/>
                        <a:t>на национальном уровне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</a:rPr>
                        <a:t>23,352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23,352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03378">
                <a:tc>
                  <a:txBody>
                    <a:bodyPr/>
                    <a:lstStyle/>
                    <a:p>
                      <a:r>
                        <a:rPr lang="en-US" sz="1800" dirty="0"/>
                        <a:t>1.3.9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1" dirty="0"/>
                        <a:t>ИТ-программист для </a:t>
                      </a:r>
                      <a:r>
                        <a:rPr lang="ru-RU" sz="1800" b="1" dirty="0" err="1"/>
                        <a:t>дигитализации</a:t>
                      </a:r>
                      <a:r>
                        <a:rPr lang="ru-RU" sz="1800" b="1" dirty="0"/>
                        <a:t> прогноза потребностей в противотуберкулезных лекарствах</a:t>
                      </a:r>
                      <a:r>
                        <a:rPr lang="ru-RU" sz="1800" dirty="0"/>
                        <a:t> в рамках электронного модуля лекарств Национального регистра ТБ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</a:rPr>
                        <a:t>11,767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11,767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03378">
                <a:tc>
                  <a:txBody>
                    <a:bodyPr/>
                    <a:lstStyle/>
                    <a:p>
                      <a:r>
                        <a:rPr lang="en-US" sz="1800" dirty="0"/>
                        <a:t>1.3.10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/>
                        <a:t>Техническая помощь: пересмотр и обновление руководства по </a:t>
                      </a:r>
                      <a:r>
                        <a:rPr lang="ru-RU" sz="1800" b="1" dirty="0"/>
                        <a:t>управлению </a:t>
                      </a:r>
                      <a:r>
                        <a:rPr lang="ru-RU" sz="1800" b="1" dirty="0" err="1"/>
                        <a:t>аМБЛ</a:t>
                      </a:r>
                      <a:r>
                        <a:rPr lang="ru-RU" sz="1800" b="1" dirty="0"/>
                        <a:t> и эффективности противотуберкулезных препаратов</a:t>
                      </a:r>
                      <a:endParaRPr lang="en-US" sz="18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</a:rPr>
                        <a:t>12,970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12,970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9817">
                <a:tc>
                  <a:txBody>
                    <a:bodyPr/>
                    <a:lstStyle/>
                    <a:p>
                      <a:r>
                        <a:rPr lang="en-US" sz="1800" dirty="0"/>
                        <a:t>1.3.11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/>
                        <a:t>Рабочий семинар: разработка </a:t>
                      </a:r>
                      <a:r>
                        <a:rPr lang="ru-RU" sz="1800" b="1" dirty="0"/>
                        <a:t>заказа на закуп противотуберкулезных препаратов</a:t>
                      </a:r>
                      <a:endParaRPr lang="en-US" sz="18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67,305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67,307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4302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3"/>
            <a:ext cx="8784976" cy="576064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Модуль: Мульти-резистентный туберкулез (1.3. 12)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764704"/>
            <a:ext cx="8784976" cy="5056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1.</a:t>
            </a: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Интервенция: Вовлечение всех поставщиков медицинских услуг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247349"/>
              </p:ext>
            </p:extLst>
          </p:nvPr>
        </p:nvGraphicFramePr>
        <p:xfrm>
          <a:off x="155009" y="1196752"/>
          <a:ext cx="9135465" cy="55626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5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36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18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08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715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/>
                        <a:t>Мероприятия</a:t>
                      </a:r>
                      <a:endParaRPr lang="en-US" sz="18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Общий бюджет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Основной бюджет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Дополнит бюджет (</a:t>
                      </a:r>
                      <a:r>
                        <a:rPr lang="en-US" sz="1400" dirty="0"/>
                        <a:t>PAAR</a:t>
                      </a:r>
                      <a:r>
                        <a:rPr lang="ru-RU" sz="1400" dirty="0"/>
                        <a:t>)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0665">
                <a:tc>
                  <a:txBody>
                    <a:bodyPr/>
                    <a:lstStyle/>
                    <a:p>
                      <a:r>
                        <a:rPr lang="en-US" sz="1600" dirty="0"/>
                        <a:t>1.3.12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/>
                        <a:t>Поддержка </a:t>
                      </a:r>
                      <a:r>
                        <a:rPr lang="ru-RU" sz="1600" b="1" dirty="0"/>
                        <a:t>Центра клинического наставничества </a:t>
                      </a:r>
                      <a:r>
                        <a:rPr lang="ru-RU" sz="1600" dirty="0"/>
                        <a:t>и повышения квалификации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229,844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229,844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1051">
                <a:tc>
                  <a:txBody>
                    <a:bodyPr/>
                    <a:lstStyle/>
                    <a:p>
                      <a:r>
                        <a:rPr lang="en-US" sz="1600" dirty="0"/>
                        <a:t>1.3.13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/>
                        <a:t>Повышение </a:t>
                      </a:r>
                      <a:r>
                        <a:rPr lang="ru-RU" sz="1600" b="1" dirty="0"/>
                        <a:t>квалификации персонала лабораторий </a:t>
                      </a:r>
                      <a:r>
                        <a:rPr lang="ru-RU" sz="1600" dirty="0"/>
                        <a:t>по бактериологическим исследованиям на туберкулез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29,460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29,460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4">
                <a:tc>
                  <a:txBody>
                    <a:bodyPr/>
                    <a:lstStyle/>
                    <a:p>
                      <a:r>
                        <a:rPr lang="en-US" sz="1600" dirty="0"/>
                        <a:t>1.3.14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/>
                        <a:t>Наращивание потенциала по ведению ЛЧ и ЛУТБ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50,940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50,940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36515">
                <a:tc>
                  <a:txBody>
                    <a:bodyPr/>
                    <a:lstStyle/>
                    <a:p>
                      <a:r>
                        <a:rPr lang="en-US" sz="1600" dirty="0"/>
                        <a:t>1.3.15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/>
                        <a:t>Тренинг по </a:t>
                      </a:r>
                      <a:r>
                        <a:rPr lang="ru-RU" sz="1600" b="1" dirty="0" err="1"/>
                        <a:t>фармаконадзору</a:t>
                      </a:r>
                      <a:r>
                        <a:rPr lang="ru-RU" sz="1600" b="1" dirty="0"/>
                        <a:t> ТБ: </a:t>
                      </a:r>
                      <a:r>
                        <a:rPr lang="ru-RU" sz="1600" dirty="0"/>
                        <a:t>усиление потенциала в управлении </a:t>
                      </a:r>
                      <a:r>
                        <a:rPr lang="ru-RU" sz="1600" dirty="0" err="1"/>
                        <a:t>аМБЛ</a:t>
                      </a:r>
                      <a:r>
                        <a:rPr lang="ru-RU" sz="1600" dirty="0"/>
                        <a:t> и эффективности новых противотуберкулезных препаратов и новых схем лечения туберкулеза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43,196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43,196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56968">
                <a:tc>
                  <a:txBody>
                    <a:bodyPr/>
                    <a:lstStyle/>
                    <a:p>
                      <a:r>
                        <a:rPr lang="en-US" sz="1600" dirty="0"/>
                        <a:t>1.3.16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/>
                        <a:t>Тренинг по укреплению потенциала региональных команд по использованию модуля для </a:t>
                      </a:r>
                      <a:r>
                        <a:rPr lang="ru-RU" sz="1600" b="1" dirty="0"/>
                        <a:t>прогнозирования ЛС и формирования годовой потребности в противотуберкулезных препаратов</a:t>
                      </a:r>
                      <a:r>
                        <a:rPr lang="ru-RU" sz="1600" dirty="0"/>
                        <a:t> на региональном уровне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23,598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23,598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6952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3"/>
            <a:ext cx="8856983" cy="648072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Модуль: Мульти-резистентный туберкулез (1.3.17)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908721"/>
            <a:ext cx="8642959" cy="49839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1.</a:t>
            </a: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Интервенция: Вовлечение всех поставщиков медицинских услуг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8426146"/>
              </p:ext>
            </p:extLst>
          </p:nvPr>
        </p:nvGraphicFramePr>
        <p:xfrm>
          <a:off x="126826" y="1340769"/>
          <a:ext cx="8840245" cy="4857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27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533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3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8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6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381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/>
                        <a:t>Мероприятия</a:t>
                      </a:r>
                      <a:endParaRPr lang="en-US" sz="18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Общий бюджет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Основной бюджет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Дополнительный бюджет (</a:t>
                      </a:r>
                      <a:r>
                        <a:rPr lang="en-US" sz="1400" dirty="0"/>
                        <a:t>PAAR</a:t>
                      </a:r>
                      <a:r>
                        <a:rPr lang="ru-RU" sz="1400" dirty="0"/>
                        <a:t>)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2012">
                <a:tc>
                  <a:txBody>
                    <a:bodyPr/>
                    <a:lstStyle/>
                    <a:p>
                      <a:r>
                        <a:rPr lang="en-US" sz="1600" dirty="0"/>
                        <a:t>1.3.17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/>
                        <a:t>Участие в </a:t>
                      </a:r>
                      <a:r>
                        <a:rPr lang="ru-RU" sz="1600" b="1" dirty="0"/>
                        <a:t>международных тренингах сотрудников НТП и НРЛ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37,920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37,920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23392">
                <a:tc>
                  <a:txBody>
                    <a:bodyPr/>
                    <a:lstStyle/>
                    <a:p>
                      <a:r>
                        <a:rPr lang="en-US" sz="1600" dirty="0"/>
                        <a:t>1.3.18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/>
                        <a:t>Участие в </a:t>
                      </a:r>
                      <a:r>
                        <a:rPr lang="ru-RU" sz="1600" b="1" dirty="0"/>
                        <a:t>международных тренингах членов Национальной команды по координации и управлению системой обеспечения противотуберкулезными препаратами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12,640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12,640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5625">
                <a:tc>
                  <a:txBody>
                    <a:bodyPr/>
                    <a:lstStyle/>
                    <a:p>
                      <a:r>
                        <a:rPr lang="en-US" sz="1600" dirty="0"/>
                        <a:t>1.3.19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/>
                        <a:t>Участие в международных встречах и конференциях за рубежом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22,230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22,230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8272">
                <a:tc>
                  <a:txBody>
                    <a:bodyPr/>
                    <a:lstStyle/>
                    <a:p>
                      <a:r>
                        <a:rPr lang="en-US" sz="1600" dirty="0"/>
                        <a:t>1.3.20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/>
                        <a:t>Национальная ТБ Конференция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92,079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92,079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0441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3"/>
            <a:ext cx="8784975" cy="648071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Модуль: ТБ уход и профилактика (1.4.1; 1.5.1)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826" y="908720"/>
            <a:ext cx="8863730" cy="501217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1.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Интервенция: Лечение (ТБ уход и профилактика)</a:t>
            </a: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just">
              <a:buNone/>
            </a:pPr>
            <a:endParaRPr lang="en-US" sz="1800" dirty="0"/>
          </a:p>
          <a:p>
            <a:pPr marL="0" indent="0" algn="just">
              <a:buNone/>
            </a:pPr>
            <a:endParaRPr lang="en-US" sz="1800" dirty="0"/>
          </a:p>
          <a:p>
            <a:pPr marL="0" indent="0" algn="just">
              <a:buNone/>
            </a:pPr>
            <a:endParaRPr lang="en-US" sz="1800" dirty="0"/>
          </a:p>
          <a:p>
            <a:pPr marL="0" indent="0" algn="just">
              <a:buNone/>
            </a:pPr>
            <a:r>
              <a:rPr lang="ru-RU" sz="1800" dirty="0"/>
              <a:t>1.</a:t>
            </a:r>
            <a:r>
              <a:rPr lang="en-US" sz="1800" dirty="0"/>
              <a:t>5</a:t>
            </a:r>
            <a:r>
              <a:rPr lang="ru-RU" sz="1800" dirty="0"/>
              <a:t> Интервенция: Профилактика (ТБ уход и профилактика)</a:t>
            </a:r>
          </a:p>
          <a:p>
            <a:pPr marL="0" indent="0" algn="just">
              <a:buNone/>
            </a:pP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482448"/>
              </p:ext>
            </p:extLst>
          </p:nvPr>
        </p:nvGraphicFramePr>
        <p:xfrm>
          <a:off x="126826" y="1412776"/>
          <a:ext cx="8840245" cy="1728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38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3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8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6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3451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/>
                        <a:t>Мероприятие</a:t>
                      </a:r>
                      <a:endParaRPr lang="en-US" sz="18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Общий бюджет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Основной бюджет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Дополнительный бюджет (</a:t>
                      </a:r>
                      <a:r>
                        <a:rPr lang="en-US" sz="1400" dirty="0"/>
                        <a:t>PAAR</a:t>
                      </a:r>
                      <a:r>
                        <a:rPr lang="ru-RU" sz="1400" dirty="0"/>
                        <a:t>)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3675">
                <a:tc>
                  <a:txBody>
                    <a:bodyPr/>
                    <a:lstStyle/>
                    <a:p>
                      <a:r>
                        <a:rPr lang="en-US" sz="1600" dirty="0"/>
                        <a:t>1.4.1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/>
                        <a:t>4-месячный режим лечения легочного ЛЧ-ТБ (операционное исследование)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358,579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358,579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451098"/>
              </p:ext>
            </p:extLst>
          </p:nvPr>
        </p:nvGraphicFramePr>
        <p:xfrm>
          <a:off x="126826" y="3356162"/>
          <a:ext cx="8840245" cy="2980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060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42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8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6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526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/>
                        <a:t>Мероприятия</a:t>
                      </a:r>
                      <a:endParaRPr lang="en-US" sz="18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Общий бюджет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Основной бюджет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Дополнительный бюджет (</a:t>
                      </a:r>
                      <a:r>
                        <a:rPr lang="en-US" sz="1200" dirty="0"/>
                        <a:t>PAAR</a:t>
                      </a:r>
                      <a:r>
                        <a:rPr lang="ru-RU" sz="1200" dirty="0"/>
                        <a:t>)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3231">
                <a:tc>
                  <a:txBody>
                    <a:bodyPr/>
                    <a:lstStyle/>
                    <a:p>
                      <a:r>
                        <a:rPr lang="en-US" sz="1400" dirty="0"/>
                        <a:t>1.5.1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/>
                        <a:t>Поддержка Рабочей группы по усилению диагностики и лечения ТБИ</a:t>
                      </a:r>
                      <a:endParaRPr lang="en-US" sz="14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20,541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C00000"/>
                          </a:solidFill>
                        </a:rPr>
                        <a:t>20,541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9305">
                <a:tc>
                  <a:txBody>
                    <a:bodyPr/>
                    <a:lstStyle/>
                    <a:p>
                      <a:r>
                        <a:rPr lang="en-US" sz="1400" dirty="0"/>
                        <a:t>1.5.2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/>
                        <a:t>Национальный консультант, </a:t>
                      </a:r>
                      <a:r>
                        <a:rPr lang="ru-RU" sz="1400" b="1" dirty="0"/>
                        <a:t>поддержка по усилению координации, реализации и мониторинга мероприятий по диагностике и лечению ТБИ</a:t>
                      </a:r>
                      <a:endParaRPr lang="en-US" sz="14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</a:rPr>
                        <a:t>35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,0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C00000"/>
                          </a:solidFill>
                        </a:rPr>
                        <a:t>35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</a:rPr>
                        <a:t>,0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</a:rPr>
                        <a:t>28</a:t>
                      </a:r>
                      <a:endParaRPr lang="en-US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700">
                <a:tc>
                  <a:txBody>
                    <a:bodyPr/>
                    <a:lstStyle/>
                    <a:p>
                      <a:r>
                        <a:rPr lang="en-US" sz="1400" dirty="0"/>
                        <a:t>1.5.3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/>
                        <a:t>Тех. помощь по ТБИ: внешний консультант, </a:t>
                      </a:r>
                      <a:r>
                        <a:rPr lang="ru-RU" sz="1400" dirty="0"/>
                        <a:t>поддержка в реализации мероприятий по диагностике и лечению ТБИ в стране</a:t>
                      </a:r>
                      <a:endParaRPr lang="en-US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20,905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C00000"/>
                          </a:solidFill>
                        </a:rPr>
                        <a:t>20,905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5080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68952" cy="648073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Модуль: ТБ уход и профилактика (1.5.4)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908720"/>
            <a:ext cx="8642959" cy="49839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1.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5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Интервенция: Профилактика (ТБ уход и профилактика)</a:t>
            </a:r>
          </a:p>
          <a:p>
            <a:pPr marL="0" indent="0">
              <a:buNone/>
            </a:pPr>
            <a:endParaRPr lang="en-US" sz="1800" dirty="0"/>
          </a:p>
          <a:p>
            <a:pPr fontAlgn="t"/>
            <a:r>
              <a:rPr lang="en-US" sz="1800" dirty="0"/>
              <a:t>358,579</a:t>
            </a:r>
          </a:p>
          <a:p>
            <a:pPr marL="0" indent="0" algn="just">
              <a:buNone/>
            </a:pP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6098733"/>
              </p:ext>
            </p:extLst>
          </p:nvPr>
        </p:nvGraphicFramePr>
        <p:xfrm>
          <a:off x="155009" y="1340768"/>
          <a:ext cx="8840245" cy="504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5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74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3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8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6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62734"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/>
                        <a:t>Мероприятия</a:t>
                      </a:r>
                      <a:endParaRPr lang="en-US" sz="2000" b="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/>
                        <a:t>Общий бюджет</a:t>
                      </a:r>
                      <a:endParaRPr lang="en-US" sz="1600" b="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/>
                        <a:t>Основной бюджет</a:t>
                      </a:r>
                      <a:endParaRPr lang="en-US" sz="1600" b="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/>
                        <a:t>Дополнительный бюджет (</a:t>
                      </a:r>
                      <a:r>
                        <a:rPr lang="en-US" sz="1600" b="0" dirty="0"/>
                        <a:t>PAAR</a:t>
                      </a:r>
                      <a:r>
                        <a:rPr lang="ru-RU" sz="1600" b="0" dirty="0"/>
                        <a:t>)</a:t>
                      </a:r>
                      <a:endParaRPr lang="en-US" sz="1600" b="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0729">
                <a:tc>
                  <a:txBody>
                    <a:bodyPr/>
                    <a:lstStyle/>
                    <a:p>
                      <a:r>
                        <a:rPr lang="en-US" sz="1800" b="0" dirty="0"/>
                        <a:t>1.5.4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600" b="1" dirty="0" err="1"/>
                        <a:t>ToT</a:t>
                      </a:r>
                      <a:r>
                        <a:rPr lang="ru-RU" sz="1600" b="1" dirty="0"/>
                        <a:t> и онлайн-тренинги по диагностике и лечению ТБИ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215,155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215,155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1694">
                <a:tc>
                  <a:txBody>
                    <a:bodyPr/>
                    <a:lstStyle/>
                    <a:p>
                      <a:r>
                        <a:rPr lang="en-US" sz="1800" b="0" dirty="0"/>
                        <a:t>1.5.5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600" b="1" dirty="0"/>
                        <a:t>Закуп оборудования </a:t>
                      </a:r>
                      <a:r>
                        <a:rPr lang="en-US" sz="1600" b="1" dirty="0"/>
                        <a:t>ELISA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680,123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680,123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4002">
                <a:tc>
                  <a:txBody>
                    <a:bodyPr/>
                    <a:lstStyle/>
                    <a:p>
                      <a:r>
                        <a:rPr lang="en-US" sz="1800" b="0" dirty="0"/>
                        <a:t>1.5.6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600" b="1" dirty="0"/>
                        <a:t>Закуп </a:t>
                      </a:r>
                      <a:r>
                        <a:rPr lang="en-US" sz="1600" b="1" dirty="0"/>
                        <a:t>QUANTIFERON-TB GOLD PLUS (QFT-PLUS) </a:t>
                      </a:r>
                      <a:r>
                        <a:rPr lang="ru-RU" sz="1600" b="1" dirty="0"/>
                        <a:t>тестов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28</a:t>
                      </a:r>
                      <a:r>
                        <a:rPr lang="ru-RU" sz="1600" b="1" dirty="0"/>
                        <a:t>7</a:t>
                      </a:r>
                      <a:r>
                        <a:rPr lang="en-US" sz="1600" b="1" dirty="0"/>
                        <a:t>,</a:t>
                      </a:r>
                      <a:r>
                        <a:rPr lang="ru-RU" sz="1600" b="1" dirty="0"/>
                        <a:t>689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19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</a:rPr>
                        <a:t>1</a:t>
                      </a:r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,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</a:rPr>
                        <a:t>792</a:t>
                      </a:r>
                      <a:endParaRPr lang="en-US" sz="16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/>
                        <a:t>9</a:t>
                      </a:r>
                      <a:r>
                        <a:rPr lang="ru-RU" sz="1600" b="0" dirty="0"/>
                        <a:t>5</a:t>
                      </a:r>
                      <a:r>
                        <a:rPr lang="en-US" sz="1600" b="0" dirty="0"/>
                        <a:t>,</a:t>
                      </a:r>
                      <a:r>
                        <a:rPr lang="ru-RU" sz="1600" b="0" dirty="0"/>
                        <a:t>896</a:t>
                      </a:r>
                      <a:endParaRPr lang="en-US" sz="16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51401">
                <a:tc>
                  <a:txBody>
                    <a:bodyPr/>
                    <a:lstStyle/>
                    <a:p>
                      <a:r>
                        <a:rPr lang="en-US" sz="1800" b="0" dirty="0"/>
                        <a:t>1.5.7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600" b="1" dirty="0"/>
                        <a:t>Закуп препаратов для превентивного лечения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733,408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488,938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/>
                        <a:t>244,469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7017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648071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Модуль: ТБ уход и профилактика (1.6.)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908721"/>
            <a:ext cx="8642959" cy="49839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1.</a:t>
            </a: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6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Интервенция: Оказание услуг по туберкулезу на уровне сообществ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419250"/>
              </p:ext>
            </p:extLst>
          </p:nvPr>
        </p:nvGraphicFramePr>
        <p:xfrm>
          <a:off x="169101" y="1268760"/>
          <a:ext cx="8840245" cy="54324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4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675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3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8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6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2795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/>
                        <a:t>Мероприятия</a:t>
                      </a:r>
                      <a:endParaRPr lang="en-US" sz="18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Общий бюджет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Основной бюджет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Дополнительный бюджет (</a:t>
                      </a:r>
                      <a:r>
                        <a:rPr lang="en-US" sz="1400" dirty="0"/>
                        <a:t>PAAR</a:t>
                      </a:r>
                      <a:r>
                        <a:rPr lang="ru-RU" sz="1400" dirty="0"/>
                        <a:t>)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7101">
                <a:tc>
                  <a:txBody>
                    <a:bodyPr/>
                    <a:lstStyle/>
                    <a:p>
                      <a:r>
                        <a:rPr lang="en-US" sz="1600" dirty="0"/>
                        <a:t>1.</a:t>
                      </a:r>
                      <a:r>
                        <a:rPr lang="ru-RU" sz="1600" dirty="0"/>
                        <a:t>6</a:t>
                      </a:r>
                      <a:r>
                        <a:rPr lang="en-US" sz="1600" dirty="0"/>
                        <a:t>.1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/>
                        <a:t>Программа грантов для НПО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1,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653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63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rgbClr val="C00000"/>
                          </a:solidFill>
                        </a:rPr>
                        <a:t>1,05</a:t>
                      </a:r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2,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</a:rPr>
                        <a:t>31</a:t>
                      </a:r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6</a:t>
                      </a:r>
                      <a:r>
                        <a:rPr lang="en-US" sz="1600" dirty="0"/>
                        <a:t>01,</a:t>
                      </a:r>
                      <a:r>
                        <a:rPr lang="ru-RU" sz="1600" dirty="0"/>
                        <a:t>32</a:t>
                      </a:r>
                      <a:r>
                        <a:rPr lang="en-US" sz="1600" dirty="0"/>
                        <a:t>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101">
                <a:tc>
                  <a:txBody>
                    <a:bodyPr/>
                    <a:lstStyle/>
                    <a:p>
                      <a:r>
                        <a:rPr lang="en-US" sz="1600" dirty="0"/>
                        <a:t>1.</a:t>
                      </a:r>
                      <a:r>
                        <a:rPr lang="ru-RU" sz="1600" dirty="0"/>
                        <a:t>6</a:t>
                      </a:r>
                      <a:r>
                        <a:rPr lang="en-US" sz="1600" dirty="0"/>
                        <a:t>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/>
                        <a:t> </a:t>
                      </a:r>
                      <a:r>
                        <a:rPr lang="ru-RU" sz="1600" b="1" dirty="0"/>
                        <a:t>Тренинг для НПО по контролю ЛЧ и ЛУ-ТБ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30,496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30,496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7101">
                <a:tc>
                  <a:txBody>
                    <a:bodyPr/>
                    <a:lstStyle/>
                    <a:p>
                      <a:r>
                        <a:rPr lang="en-US" sz="1600" dirty="0"/>
                        <a:t>1.</a:t>
                      </a:r>
                      <a:r>
                        <a:rPr lang="ru-RU" sz="1600" dirty="0"/>
                        <a:t>6</a:t>
                      </a:r>
                      <a:r>
                        <a:rPr lang="en-US" sz="1600" dirty="0"/>
                        <a:t>.3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/>
                        <a:t>Визиты для обмена опытом НПО внутри страны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10,000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10,000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7101">
                <a:tc>
                  <a:txBody>
                    <a:bodyPr/>
                    <a:lstStyle/>
                    <a:p>
                      <a:r>
                        <a:rPr lang="en-US" sz="1600" dirty="0"/>
                        <a:t>1.</a:t>
                      </a:r>
                      <a:r>
                        <a:rPr lang="ru-RU" sz="1600" dirty="0"/>
                        <a:t>6</a:t>
                      </a:r>
                      <a:r>
                        <a:rPr lang="en-US" sz="1600" dirty="0"/>
                        <a:t>.4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/>
                        <a:t>Координационные встречи НПО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34,128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34,128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7101">
                <a:tc>
                  <a:txBody>
                    <a:bodyPr/>
                    <a:lstStyle/>
                    <a:p>
                      <a:r>
                        <a:rPr lang="en-US" sz="1600" dirty="0"/>
                        <a:t>1.</a:t>
                      </a:r>
                      <a:r>
                        <a:rPr lang="ru-RU" sz="1600" dirty="0"/>
                        <a:t>6</a:t>
                      </a:r>
                      <a:r>
                        <a:rPr lang="en-US" sz="1600" dirty="0"/>
                        <a:t>.5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/>
                        <a:t>Мониторинг реализации </a:t>
                      </a:r>
                      <a:r>
                        <a:rPr lang="ru-RU" sz="1600" b="1" dirty="0" err="1"/>
                        <a:t>грантовой</a:t>
                      </a:r>
                      <a:r>
                        <a:rPr lang="ru-RU" sz="1600" b="1" dirty="0"/>
                        <a:t> программы для НПО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,7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2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</a:rPr>
                        <a:t>6</a:t>
                      </a:r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,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</a:rPr>
                        <a:t>544</a:t>
                      </a:r>
                      <a:endParaRPr lang="en-US" sz="16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15</a:t>
                      </a:r>
                      <a:r>
                        <a:rPr lang="en-US" sz="1600" dirty="0"/>
                        <a:t>,</a:t>
                      </a:r>
                      <a:r>
                        <a:rPr lang="ru-RU" sz="1600" dirty="0"/>
                        <a:t>168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7101">
                <a:tc>
                  <a:txBody>
                    <a:bodyPr/>
                    <a:lstStyle/>
                    <a:p>
                      <a:r>
                        <a:rPr lang="en-US" sz="1600" dirty="0"/>
                        <a:t>1.</a:t>
                      </a:r>
                      <a:r>
                        <a:rPr lang="ru-RU" sz="1600" dirty="0"/>
                        <a:t>6</a:t>
                      </a:r>
                      <a:r>
                        <a:rPr lang="en-US" sz="1600" dirty="0"/>
                        <a:t>.6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/>
                        <a:t>Национальное Партнерство Остановить ТБ Казахстана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118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259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rgbClr val="C00000"/>
                          </a:solidFill>
                        </a:rPr>
                        <a:t>118</a:t>
                      </a:r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,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</a:rPr>
                        <a:t>259</a:t>
                      </a:r>
                      <a:endParaRPr lang="en-US" sz="16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21889">
                <a:tc>
                  <a:txBody>
                    <a:bodyPr/>
                    <a:lstStyle/>
                    <a:p>
                      <a:r>
                        <a:rPr lang="en-US" sz="1600" dirty="0"/>
                        <a:t>1.</a:t>
                      </a:r>
                      <a:r>
                        <a:rPr lang="ru-RU" sz="1600" dirty="0"/>
                        <a:t>6</a:t>
                      </a:r>
                      <a:r>
                        <a:rPr lang="en-US" sz="1600" dirty="0"/>
                        <a:t>.7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/>
                        <a:t>Расширение использования приложения </a:t>
                      </a:r>
                      <a:r>
                        <a:rPr lang="ru-RU" sz="1600" dirty="0" err="1"/>
                        <a:t>One</a:t>
                      </a:r>
                      <a:r>
                        <a:rPr lang="ru-RU" sz="1600" dirty="0"/>
                        <a:t> </a:t>
                      </a:r>
                      <a:r>
                        <a:rPr lang="ru-RU" sz="1600" dirty="0" err="1"/>
                        <a:t>Impact</a:t>
                      </a:r>
                      <a:r>
                        <a:rPr lang="ru-RU" sz="1600" dirty="0"/>
                        <a:t> </a:t>
                      </a:r>
                      <a:r>
                        <a:rPr lang="ru-RU" sz="1600" dirty="0" err="1"/>
                        <a:t>Kazakhstan</a:t>
                      </a:r>
                      <a:r>
                        <a:rPr lang="ru-RU" sz="1600" dirty="0"/>
                        <a:t> на всю страну с развитием модуля ВНЛ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440,376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440,376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98227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1152127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Модуль: УЖВСЗ: Информационные системы управления здравоохранением и мониторинг и оценка</a:t>
            </a:r>
            <a:r>
              <a:rPr lang="en-US" sz="2800" b="1" dirty="0">
                <a:solidFill>
                  <a:srgbClr val="FFFF00"/>
                </a:solidFill>
                <a:latin typeface="+mn-lt"/>
              </a:rPr>
              <a:t> (</a:t>
            </a:r>
            <a:r>
              <a:rPr lang="ru-RU" sz="2800" b="1" dirty="0">
                <a:solidFill>
                  <a:srgbClr val="FFFF00"/>
                </a:solidFill>
                <a:latin typeface="+mn-lt"/>
              </a:rPr>
              <a:t>1.7.; 1.8</a:t>
            </a:r>
            <a:r>
              <a:rPr lang="en-US" sz="2800" b="1" dirty="0">
                <a:solidFill>
                  <a:srgbClr val="FFFF00"/>
                </a:solidFill>
                <a:latin typeface="+mn-lt"/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642959" cy="457982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1.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7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Интервенция: Качество программ и данных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610295"/>
              </p:ext>
            </p:extLst>
          </p:nvPr>
        </p:nvGraphicFramePr>
        <p:xfrm>
          <a:off x="145615" y="1700808"/>
          <a:ext cx="8890881" cy="1960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260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30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51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14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872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Мероприятие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Общий бюджет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Основной бюджет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Дополнительный бюджет (</a:t>
                      </a:r>
                      <a:r>
                        <a:rPr lang="en-US" sz="1400" dirty="0"/>
                        <a:t>PAAR</a:t>
                      </a:r>
                      <a:r>
                        <a:rPr lang="ru-RU" sz="1400" dirty="0"/>
                        <a:t>)</a:t>
                      </a:r>
                      <a:endParaRPr lang="en-US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5738">
                <a:tc>
                  <a:txBody>
                    <a:bodyPr/>
                    <a:lstStyle/>
                    <a:p>
                      <a:r>
                        <a:rPr lang="en-US" sz="1600" dirty="0"/>
                        <a:t>1.7.1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/>
                        <a:t>Визиты МиО НТП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125,952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125,952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5738">
                <a:tc>
                  <a:txBody>
                    <a:bodyPr/>
                    <a:lstStyle/>
                    <a:p>
                      <a:r>
                        <a:rPr lang="en-US" sz="1600" dirty="0"/>
                        <a:t>1.7.2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/>
                        <a:t>Расширение использования </a:t>
                      </a:r>
                      <a:r>
                        <a:rPr lang="ru-RU" sz="1600" b="1" dirty="0" err="1"/>
                        <a:t>дМиО</a:t>
                      </a:r>
                      <a:r>
                        <a:rPr lang="ru-RU" sz="1600" b="1" dirty="0"/>
                        <a:t> на региональный уровень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30,064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30,064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>
          <a:xfrm>
            <a:off x="197285" y="3778946"/>
            <a:ext cx="8689931" cy="206679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685800" fontAlgn="auto">
              <a:spcBef>
                <a:spcPts val="75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1.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8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 Интервенция: Регулярная отчетность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938681"/>
              </p:ext>
            </p:extLst>
          </p:nvPr>
        </p:nvGraphicFramePr>
        <p:xfrm>
          <a:off x="154227" y="4293096"/>
          <a:ext cx="8840245" cy="23042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24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3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8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6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236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Мероприятие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Общий бюджет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Основной бюджет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Дополнительный бюджет (</a:t>
                      </a:r>
                      <a:r>
                        <a:rPr lang="en-US" sz="1200" dirty="0"/>
                        <a:t>PAAR</a:t>
                      </a:r>
                      <a:r>
                        <a:rPr lang="ru-RU" sz="1200" dirty="0"/>
                        <a:t>)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944">
                <a:tc>
                  <a:txBody>
                    <a:bodyPr/>
                    <a:lstStyle/>
                    <a:p>
                      <a:r>
                        <a:rPr lang="en-US" sz="1400" dirty="0"/>
                        <a:t>1.8.1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/>
                        <a:t>Национальный консультант, ведение национальной базы данных по ТБ</a:t>
                      </a:r>
                      <a:endParaRPr lang="en-US" sz="14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35,028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35,028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0944">
                <a:tc>
                  <a:txBody>
                    <a:bodyPr/>
                    <a:lstStyle/>
                    <a:p>
                      <a:r>
                        <a:rPr lang="en-US" sz="1400" dirty="0"/>
                        <a:t>1.8.2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/>
                        <a:t>Обслуживание и обновление Национального регистра больных туберкулезом</a:t>
                      </a:r>
                      <a:endParaRPr lang="en-US" sz="14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66,910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66,910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41996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864096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Модуль: </a:t>
            </a:r>
            <a:r>
              <a:rPr lang="ru-RU" sz="2400" b="1" dirty="0">
                <a:solidFill>
                  <a:srgbClr val="FFFF00"/>
                </a:solidFill>
                <a:latin typeface="+mn-lt"/>
              </a:rPr>
              <a:t>УЖВСЗ: Информационные системы управления здравоохранением и мониторинг и оценка (1.9.)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1275307"/>
            <a:ext cx="8642959" cy="461740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1.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9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Интервенция: Анализ, оценки, обзоры и прозрачность</a:t>
            </a: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fontAlgn="t">
              <a:buNone/>
            </a:pPr>
            <a:endParaRPr lang="en-US" sz="1800" dirty="0"/>
          </a:p>
          <a:p>
            <a:pPr marL="0" indent="0" algn="just">
              <a:buNone/>
            </a:pP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85384"/>
              </p:ext>
            </p:extLst>
          </p:nvPr>
        </p:nvGraphicFramePr>
        <p:xfrm>
          <a:off x="211376" y="1916832"/>
          <a:ext cx="8840245" cy="38261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2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3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3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8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6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34041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/>
                        <a:t>Мероприятие</a:t>
                      </a:r>
                      <a:endParaRPr lang="en-US" sz="20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/>
                        <a:t>Общий бюджет</a:t>
                      </a:r>
                      <a:endParaRPr lang="en-US" sz="20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/>
                        <a:t>Основной бюджет</a:t>
                      </a:r>
                      <a:endParaRPr lang="en-US" sz="20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/>
                        <a:t>Дополнительный бюджет (</a:t>
                      </a:r>
                      <a:r>
                        <a:rPr lang="en-US" sz="2000" dirty="0"/>
                        <a:t>PAAR</a:t>
                      </a:r>
                      <a:r>
                        <a:rPr lang="ru-RU" sz="2000" dirty="0"/>
                        <a:t>)</a:t>
                      </a:r>
                      <a:endParaRPr lang="en-US" sz="20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0968">
                <a:tc>
                  <a:txBody>
                    <a:bodyPr/>
                    <a:lstStyle/>
                    <a:p>
                      <a:r>
                        <a:rPr lang="en-US" sz="1800" dirty="0"/>
                        <a:t>1.9.1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600" dirty="0"/>
                        <a:t>Поддержка ежегодной миссии GLC / GDF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150,000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150,000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0816">
                <a:tc>
                  <a:txBody>
                    <a:bodyPr/>
                    <a:lstStyle/>
                    <a:p>
                      <a:r>
                        <a:rPr lang="en-US" sz="1800" dirty="0"/>
                        <a:t>1.9.2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600" dirty="0"/>
                        <a:t>Поддержка проведения миссии ВОЗ по среднесрочной оценке НСП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100,000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100,000</a:t>
                      </a:r>
                    </a:p>
                    <a:p>
                      <a:pPr algn="ctr"/>
                      <a:endParaRPr lang="en-US" sz="16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6583">
                <a:tc>
                  <a:txBody>
                    <a:bodyPr/>
                    <a:lstStyle/>
                    <a:p>
                      <a:r>
                        <a:rPr lang="en-US" sz="1800" dirty="0"/>
                        <a:t>1.9.3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600" dirty="0"/>
                        <a:t>Операционные исследования по приоритетным вопросам </a:t>
                      </a:r>
                      <a:r>
                        <a:rPr lang="ru-RU" sz="1600" dirty="0" err="1"/>
                        <a:t>менеджментаия</a:t>
                      </a:r>
                      <a:r>
                        <a:rPr lang="ru-RU" sz="1600" dirty="0"/>
                        <a:t> ЛУ-ТБ</a:t>
                      </a:r>
                      <a:endParaRPr lang="en-US" sz="16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191,066</a:t>
                      </a:r>
                      <a:endParaRPr lang="en-US" sz="16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129,291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61,775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054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2387" y="116633"/>
            <a:ext cx="7886700" cy="504056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Бюджет проекта ТБ заявки на 2023-2025 годы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1275307"/>
            <a:ext cx="8642959" cy="4617407"/>
          </a:xfrm>
        </p:spPr>
        <p:txBody>
          <a:bodyPr>
            <a:normAutofit/>
          </a:bodyPr>
          <a:lstStyle/>
          <a:p>
            <a:pPr marL="0" indent="0" fontAlgn="t">
              <a:buNone/>
            </a:pPr>
            <a:endParaRPr lang="en-US" sz="1800" dirty="0"/>
          </a:p>
          <a:p>
            <a:pPr marL="0" indent="0" algn="just">
              <a:buNone/>
            </a:pP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630826"/>
              </p:ext>
            </p:extLst>
          </p:nvPr>
        </p:nvGraphicFramePr>
        <p:xfrm>
          <a:off x="107505" y="692696"/>
          <a:ext cx="8930026" cy="6048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3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31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78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07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922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Nr.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Модуль / Интервенция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Общий бюджет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Основной бюджет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Дополнительный бюджет (</a:t>
                      </a:r>
                      <a:r>
                        <a:rPr lang="en-US" sz="1200" dirty="0"/>
                        <a:t>PAAR</a:t>
                      </a:r>
                      <a:r>
                        <a:rPr lang="ru-RU" sz="1200" dirty="0"/>
                        <a:t>)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986"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indent="0" algn="just">
                        <a:buNone/>
                      </a:pPr>
                      <a:r>
                        <a:rPr lang="ru-RU" sz="1400" b="1" dirty="0"/>
                        <a:t>Модуль: Мульти-резистентный туберкулез (МЛУ-ТБ)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/>
                        <a:t>5</a:t>
                      </a:r>
                      <a:r>
                        <a:rPr lang="en-US" sz="1000" b="1" dirty="0"/>
                        <a:t>,</a:t>
                      </a:r>
                      <a:r>
                        <a:rPr lang="ru-RU" sz="1000" b="1" dirty="0"/>
                        <a:t>212</a:t>
                      </a:r>
                      <a:r>
                        <a:rPr lang="en-US" sz="1000" b="1" dirty="0"/>
                        <a:t>,</a:t>
                      </a:r>
                      <a:r>
                        <a:rPr lang="ru-RU" sz="1000" b="1" dirty="0"/>
                        <a:t>701</a:t>
                      </a:r>
                      <a:endParaRPr lang="en-US" sz="10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3,6</a:t>
                      </a:r>
                      <a:r>
                        <a:rPr lang="ru-RU" sz="1000" b="1" dirty="0"/>
                        <a:t>28</a:t>
                      </a:r>
                      <a:r>
                        <a:rPr lang="en-US" sz="1000" b="1" dirty="0"/>
                        <a:t>,</a:t>
                      </a:r>
                      <a:r>
                        <a:rPr lang="ru-RU" sz="1000" b="1" dirty="0"/>
                        <a:t>551</a:t>
                      </a:r>
                      <a:endParaRPr lang="en-US" sz="10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1,584,150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3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1.1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Интервенция: Выявление и диагностика случаев: МЛУ-ТБ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3,3</a:t>
                      </a:r>
                      <a:r>
                        <a:rPr lang="ru-RU" sz="1200" dirty="0"/>
                        <a:t>6</a:t>
                      </a:r>
                      <a:r>
                        <a:rPr lang="en-US" sz="1200" dirty="0"/>
                        <a:t>3,</a:t>
                      </a:r>
                      <a:r>
                        <a:rPr lang="ru-RU" sz="1200" dirty="0"/>
                        <a:t>414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2,</a:t>
                      </a:r>
                      <a:r>
                        <a:rPr lang="ru-RU" sz="1200" dirty="0"/>
                        <a:t>1</a:t>
                      </a:r>
                      <a:r>
                        <a:rPr lang="en-US" sz="1200" dirty="0"/>
                        <a:t>08,</a:t>
                      </a:r>
                      <a:r>
                        <a:rPr lang="ru-RU" sz="1200" dirty="0"/>
                        <a:t>316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1,255,099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83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1.2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Интервенция: Лечение: МЛУ-ТБ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954,015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757,436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196,579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3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1.3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Интервенция: Вовлечение всех поставщиков медицинских услуг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895,272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762,799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132,473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986"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000" b="1" dirty="0"/>
                        <a:t>Модуль: ТБ уход и профилактика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/>
                        <a:t>4</a:t>
                      </a:r>
                      <a:r>
                        <a:rPr lang="en-US" sz="1000" b="1" dirty="0"/>
                        <a:t>,</a:t>
                      </a:r>
                      <a:r>
                        <a:rPr lang="ru-RU" sz="1000" b="1" dirty="0"/>
                        <a:t>68</a:t>
                      </a:r>
                      <a:r>
                        <a:rPr lang="en-US" sz="1000" b="1" dirty="0"/>
                        <a:t>0,</a:t>
                      </a:r>
                      <a:r>
                        <a:rPr lang="ru-RU" sz="1000" b="1" dirty="0"/>
                        <a:t>028</a:t>
                      </a:r>
                      <a:endParaRPr lang="en-US" sz="10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2,9</a:t>
                      </a:r>
                      <a:r>
                        <a:rPr lang="ru-RU" sz="1000" b="1" dirty="0"/>
                        <a:t>24</a:t>
                      </a:r>
                      <a:r>
                        <a:rPr lang="en-US" sz="1000" b="1" dirty="0"/>
                        <a:t>,</a:t>
                      </a:r>
                      <a:r>
                        <a:rPr lang="ru-RU" sz="1000" b="1" dirty="0"/>
                        <a:t>219</a:t>
                      </a:r>
                      <a:endParaRPr lang="en-US" sz="10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/>
                        <a:t>1</a:t>
                      </a:r>
                      <a:r>
                        <a:rPr lang="en-US" sz="1000" b="1" dirty="0"/>
                        <a:t>,</a:t>
                      </a:r>
                      <a:r>
                        <a:rPr lang="ru-RU" sz="1000" b="1" dirty="0"/>
                        <a:t>755</a:t>
                      </a:r>
                      <a:r>
                        <a:rPr lang="en-US" sz="1000" b="1" dirty="0"/>
                        <a:t>,</a:t>
                      </a:r>
                      <a:r>
                        <a:rPr lang="ru-RU" sz="1000" b="1" dirty="0"/>
                        <a:t>808</a:t>
                      </a:r>
                      <a:endParaRPr lang="en-US" sz="10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83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1.4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Интервенция: Лечение (ТБ уход и профилактика)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358,579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358,579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83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1.5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Интервенция: Профилактика (ТБ уход и профилактика)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1,9</a:t>
                      </a:r>
                      <a:r>
                        <a:rPr lang="ru-RU" sz="1200" dirty="0"/>
                        <a:t>92</a:t>
                      </a:r>
                      <a:r>
                        <a:rPr lang="en-US" sz="1200" dirty="0"/>
                        <a:t>,</a:t>
                      </a:r>
                      <a:r>
                        <a:rPr lang="ru-RU" sz="1200" dirty="0"/>
                        <a:t>848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1,6</a:t>
                      </a:r>
                      <a:r>
                        <a:rPr lang="ru-RU" sz="1200" dirty="0"/>
                        <a:t>52</a:t>
                      </a:r>
                      <a:r>
                        <a:rPr lang="en-US" sz="1200" dirty="0"/>
                        <a:t>,4</a:t>
                      </a:r>
                      <a:r>
                        <a:rPr lang="ru-RU" sz="1200" dirty="0"/>
                        <a:t>82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340,</a:t>
                      </a:r>
                      <a:r>
                        <a:rPr lang="ru-RU" sz="1200" dirty="0"/>
                        <a:t>3</a:t>
                      </a:r>
                      <a:r>
                        <a:rPr lang="en-US" sz="1200" dirty="0"/>
                        <a:t>6</a:t>
                      </a:r>
                      <a:r>
                        <a:rPr lang="ru-RU" sz="1200" dirty="0"/>
                        <a:t>5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83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1.6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Интервенция: Оказание услуг по туберкулезу на уровне сообществ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2,</a:t>
                      </a:r>
                      <a:r>
                        <a:rPr lang="ru-RU" sz="1200" dirty="0"/>
                        <a:t>328</a:t>
                      </a:r>
                      <a:r>
                        <a:rPr lang="en-US" sz="1200" dirty="0"/>
                        <a:t>,</a:t>
                      </a:r>
                      <a:r>
                        <a:rPr lang="ru-RU" sz="1200" dirty="0"/>
                        <a:t>601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</a:t>
                      </a:r>
                      <a:r>
                        <a:rPr lang="ru-RU" sz="1200" dirty="0"/>
                        <a:t>,</a:t>
                      </a:r>
                      <a:r>
                        <a:rPr lang="en-US" sz="1200" dirty="0"/>
                        <a:t>2</a:t>
                      </a:r>
                      <a:r>
                        <a:rPr lang="ru-RU" sz="1200" dirty="0"/>
                        <a:t>71</a:t>
                      </a:r>
                      <a:r>
                        <a:rPr lang="en-US" sz="1200" dirty="0"/>
                        <a:t>,</a:t>
                      </a:r>
                      <a:r>
                        <a:rPr lang="ru-RU" sz="1200" dirty="0"/>
                        <a:t>7</a:t>
                      </a:r>
                      <a:r>
                        <a:rPr lang="en-US" sz="1200" dirty="0"/>
                        <a:t>3</a:t>
                      </a:r>
                      <a:r>
                        <a:rPr lang="ru-RU" sz="1200" dirty="0"/>
                        <a:t>7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1,</a:t>
                      </a:r>
                      <a:r>
                        <a:rPr lang="ru-RU" sz="1200" dirty="0"/>
                        <a:t>0</a:t>
                      </a:r>
                      <a:r>
                        <a:rPr lang="en-US" sz="1200" dirty="0"/>
                        <a:t>5</a:t>
                      </a:r>
                      <a:r>
                        <a:rPr lang="ru-RU" sz="1200" dirty="0"/>
                        <a:t>6</a:t>
                      </a:r>
                      <a:r>
                        <a:rPr lang="en-US" sz="1200" dirty="0"/>
                        <a:t>,8</a:t>
                      </a:r>
                      <a:r>
                        <a:rPr lang="ru-RU" sz="1200" dirty="0"/>
                        <a:t>64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60517"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indent="0" algn="just">
                        <a:buNone/>
                      </a:pPr>
                      <a:r>
                        <a:rPr lang="ru-RU" sz="1400" b="1" dirty="0"/>
                        <a:t>Модуль: УЖВСЗ: Информационные системы управления здравоохранением и мониторинг и оценка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699,020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537,245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161,775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83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1.7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Интервенция: Качество программ и данных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156,016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156,016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83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1.8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Интервенция: Регулярная отчетность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101,938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101,938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83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1.9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Интервенция: Анализ, оценки, обзоры и прозрачность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441,066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279,291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161,775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59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Менеджмент гранта</a:t>
                      </a:r>
                      <a:endParaRPr lang="en-US" sz="14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9</a:t>
                      </a:r>
                      <a:r>
                        <a:rPr lang="ru-RU" sz="1400" b="1" dirty="0"/>
                        <a:t>50</a:t>
                      </a:r>
                      <a:r>
                        <a:rPr lang="en-US" sz="1400" b="1" dirty="0"/>
                        <a:t>,</a:t>
                      </a:r>
                      <a:r>
                        <a:rPr lang="ru-RU" sz="1400" b="1" dirty="0"/>
                        <a:t>981</a:t>
                      </a:r>
                      <a:endParaRPr lang="en-US" sz="14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9</a:t>
                      </a:r>
                      <a:r>
                        <a:rPr lang="ru-RU" sz="1400" b="1" dirty="0"/>
                        <a:t>50</a:t>
                      </a:r>
                      <a:r>
                        <a:rPr lang="en-US" sz="1400" b="1" dirty="0"/>
                        <a:t>,</a:t>
                      </a:r>
                      <a:r>
                        <a:rPr lang="ru-RU" sz="1400" b="1" dirty="0"/>
                        <a:t>981</a:t>
                      </a:r>
                      <a:endParaRPr lang="en-US" sz="14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55609"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>
                          <a:solidFill>
                            <a:srgbClr val="C00000"/>
                          </a:solidFill>
                        </a:rPr>
                        <a:t>ВСЕГО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C00000"/>
                          </a:solidFill>
                        </a:rPr>
                        <a:t>11,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</a:rPr>
                        <a:t>542</a:t>
                      </a:r>
                      <a:r>
                        <a:rPr lang="en-US" sz="1200" b="1" dirty="0">
                          <a:solidFill>
                            <a:srgbClr val="C00000"/>
                          </a:solidFill>
                        </a:rPr>
                        <a:t>,7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</a:rPr>
                        <a:t>30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</a:rPr>
                        <a:t>8,0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</a:rPr>
                        <a:t>40</a:t>
                      </a:r>
                      <a:r>
                        <a:rPr lang="en-US" sz="1200" b="1" dirty="0">
                          <a:solidFill>
                            <a:srgbClr val="C00000"/>
                          </a:solidFill>
                        </a:rPr>
                        <a:t>,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</a:rPr>
                        <a:t>997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C00000"/>
                          </a:solidFill>
                        </a:rPr>
                        <a:t>3,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</a:rPr>
                        <a:t>5</a:t>
                      </a:r>
                      <a:r>
                        <a:rPr lang="en-US" sz="1200" b="1" dirty="0">
                          <a:solidFill>
                            <a:srgbClr val="C00000"/>
                          </a:solidFill>
                        </a:rPr>
                        <a:t>0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</a:rPr>
                        <a:t>1</a:t>
                      </a:r>
                      <a:r>
                        <a:rPr lang="en-US" sz="1200" b="1" dirty="0">
                          <a:solidFill>
                            <a:srgbClr val="C00000"/>
                          </a:solidFill>
                        </a:rPr>
                        <a:t>,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</a:rPr>
                        <a:t>7</a:t>
                      </a:r>
                      <a:r>
                        <a:rPr lang="en-US" sz="1200" b="1" dirty="0">
                          <a:solidFill>
                            <a:srgbClr val="C00000"/>
                          </a:solidFill>
                        </a:rPr>
                        <a:t>3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</a:rPr>
                        <a:t>3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65313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648073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br>
              <a:rPr lang="ru-RU" sz="2200" b="1" dirty="0"/>
            </a:br>
            <a:r>
              <a:rPr lang="en-US" sz="2200" b="1" dirty="0">
                <a:solidFill>
                  <a:srgbClr val="FFFF00"/>
                </a:solidFill>
              </a:rPr>
              <a:t>PAAR</a:t>
            </a:r>
            <a:r>
              <a:rPr lang="ru-RU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>
                <a:solidFill>
                  <a:srgbClr val="FFFF00"/>
                </a:solidFill>
              </a:rPr>
              <a:t>Prioritized Above Allocation Request (</a:t>
            </a:r>
            <a:r>
              <a:rPr lang="ru-RU" sz="2200" b="1" dirty="0">
                <a:solidFill>
                  <a:srgbClr val="FFFF00"/>
                </a:solidFill>
              </a:rPr>
              <a:t>приоритетный запрос сверх выделенных средств)</a:t>
            </a:r>
            <a:br>
              <a:rPr lang="ru-RU" sz="2700" b="1" dirty="0"/>
            </a:br>
            <a:endParaRPr lang="en-US" sz="2700" b="1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0B3ED08C-624C-41E8-8583-1359C6ED44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836612"/>
            <a:ext cx="8784976" cy="5400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0115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00807"/>
            <a:ext cx="8712968" cy="2448273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400" b="1" dirty="0">
                <a:solidFill>
                  <a:srgbClr val="FFFF00"/>
                </a:solidFill>
              </a:rPr>
              <a:t>         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034584390"/>
      </p:ext>
    </p:extLst>
  </p:cSld>
  <p:clrMapOvr>
    <a:masterClrMapping/>
  </p:clrMapOvr>
</p:sld>
</file>

<file path=ppt/theme/theme1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6980</TotalTime>
  <Words>1617</Words>
  <Application>Microsoft Office PowerPoint</Application>
  <PresentationFormat>Экран (4:3)</PresentationFormat>
  <Paragraphs>421</Paragraphs>
  <Slides>17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Wingdings 2</vt:lpstr>
      <vt:lpstr>2_Тема Office</vt:lpstr>
      <vt:lpstr>Office Theme</vt:lpstr>
      <vt:lpstr>  Проекта Заявки/предложений по компоненту «Туберкулез» в ГФСТМ Республики Казахстан на 2023 -2025 годы.       </vt:lpstr>
      <vt:lpstr>Проект ТБ заявки на 2023-2025 гг.</vt:lpstr>
      <vt:lpstr>Модули и интервенции проекта ТБ заявки на 2023-2025 гг.</vt:lpstr>
      <vt:lpstr>Модуль: Мульти-резистентный туберкулез (1.1.1)</vt:lpstr>
      <vt:lpstr>Модуль: Мульти-резистентный туберкулез (1.2.)</vt:lpstr>
      <vt:lpstr>Модуль: Мульти-резистентный туберкулез (1.3.)</vt:lpstr>
      <vt:lpstr>Модуль: Мульти-резистентный туберкулез (1.3.)</vt:lpstr>
      <vt:lpstr>Модуль: Мульти-резистентный туберкулез (1.3. 12)</vt:lpstr>
      <vt:lpstr>Модуль: Мульти-резистентный туберкулез (1.3.17)</vt:lpstr>
      <vt:lpstr>Модуль: ТБ уход и профилактика (1.4.1; 1.5.1)</vt:lpstr>
      <vt:lpstr>Модуль: ТБ уход и профилактика (1.5.4)</vt:lpstr>
      <vt:lpstr>Модуль: ТБ уход и профилактика (1.6.)</vt:lpstr>
      <vt:lpstr>Модуль: УЖВСЗ: Информационные системы управления здравоохранением и мониторинг и оценка (1.7.; 1.8)</vt:lpstr>
      <vt:lpstr>Модуль: УЖВСЗ: Информационные системы управления здравоохранением и мониторинг и оценка (1.9.)</vt:lpstr>
      <vt:lpstr>Бюджет проекта ТБ заявки на 2023-2025 годы</vt:lpstr>
      <vt:lpstr> PAAR Prioritized Above Allocation Request (приоритетный запрос сверх выделенных средств)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Эффективность   противотуберкулезной Программы в Республике Казахстан</dc:title>
  <dc:creator>Яна Бесстрашнова</dc:creator>
  <cp:lastModifiedBy>Shakhimurat Ismailov</cp:lastModifiedBy>
  <cp:revision>633</cp:revision>
  <cp:lastPrinted>2020-10-06T09:49:38Z</cp:lastPrinted>
  <dcterms:created xsi:type="dcterms:W3CDTF">2013-01-23T10:14:42Z</dcterms:created>
  <dcterms:modified xsi:type="dcterms:W3CDTF">2022-01-21T09:35:16Z</dcterms:modified>
</cp:coreProperties>
</file>